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3" r:id="rId6"/>
    <p:sldId id="278" r:id="rId7"/>
    <p:sldId id="285" r:id="rId8"/>
    <p:sldId id="283" r:id="rId9"/>
    <p:sldId id="279" r:id="rId10"/>
    <p:sldId id="265" r:id="rId11"/>
    <p:sldId id="284" r:id="rId12"/>
    <p:sldId id="287" r:id="rId13"/>
    <p:sldId id="288" r:id="rId14"/>
    <p:sldId id="281" r:id="rId15"/>
    <p:sldId id="282" r:id="rId16"/>
    <p:sldId id="280" r:id="rId17"/>
    <p:sldId id="267" r:id="rId18"/>
    <p:sldId id="286" r:id="rId19"/>
    <p:sldId id="269" r:id="rId20"/>
    <p:sldId id="270" r:id="rId21"/>
    <p:sldId id="266" r:id="rId22"/>
    <p:sldId id="272" r:id="rId23"/>
    <p:sldId id="277" r:id="rId24"/>
    <p:sldId id="273" r:id="rId25"/>
    <p:sldId id="274" r:id="rId26"/>
    <p:sldId id="271" r:id="rId27"/>
    <p:sldId id="275" r:id="rId28"/>
    <p:sldId id="276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0236" autoAdjust="0"/>
  </p:normalViewPr>
  <p:slideViewPr>
    <p:cSldViewPr snapToGrid="0">
      <p:cViewPr>
        <p:scale>
          <a:sx n="69" d="100"/>
          <a:sy n="69" d="100"/>
        </p:scale>
        <p:origin x="63" y="3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C433-B6F3-407D-BE91-C66346E30C87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D975-0D6C-4720-BC5B-E3F029A5F0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45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健康的影像心臟輪廓明顯</a:t>
            </a:r>
            <a:r>
              <a:rPr lang="en-US" altLang="zh-TW" dirty="0" smtClean="0"/>
              <a:t>,</a:t>
            </a:r>
            <a:r>
              <a:rPr lang="zh-TW" altLang="en-US" dirty="0" smtClean="0"/>
              <a:t>肋骨線條明顯</a:t>
            </a:r>
            <a:endParaRPr lang="en-US" altLang="zh-TW" dirty="0" smtClean="0"/>
          </a:p>
          <a:p>
            <a:r>
              <a:rPr lang="zh-TW" altLang="en-US" dirty="0" smtClean="0"/>
              <a:t>肺炎的影像較多灰白部分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肺泡內有實質的發炎細胞和物質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所以肺泡的含氣量減少</a:t>
            </a:r>
            <a:r>
              <a:rPr lang="en-US" altLang="zh-TW" dirty="0" smtClean="0"/>
              <a:t>,</a:t>
            </a:r>
            <a:r>
              <a:rPr lang="zh-TW" altLang="en-US" dirty="0" smtClean="0"/>
              <a:t>故多呈白色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79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5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172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57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7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335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665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33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657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455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26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但是同樣的原則</a:t>
            </a:r>
            <a:endParaRPr lang="en-US" altLang="zh-TW" dirty="0" smtClean="0"/>
          </a:p>
          <a:p>
            <a:r>
              <a:rPr lang="zh-TW" altLang="en-US" dirty="0" smtClean="0"/>
              <a:t>肉眼來看可能導致誤判，右邊肺炎的病灶便是肉眼看不出來，但檢測是病毒造成的肺炎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22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69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692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162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946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286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387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521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50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左圖為右上肺葉有肺炎感染</a:t>
            </a:r>
            <a:endParaRPr lang="en-US" altLang="zh-TW" dirty="0" smtClean="0"/>
          </a:p>
          <a:p>
            <a:r>
              <a:rPr lang="zh-TW" altLang="en-US" dirty="0" smtClean="0"/>
              <a:t>右圖為肺炎節結狀的病灶影像呈現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55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左圖為右上肺葉有肺炎感染</a:t>
            </a:r>
            <a:endParaRPr lang="en-US" altLang="zh-TW" dirty="0" smtClean="0"/>
          </a:p>
          <a:p>
            <a:r>
              <a:rPr lang="zh-TW" altLang="en-US" dirty="0" smtClean="0"/>
              <a:t>右圖為肺炎節結狀的病灶影像呈現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83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0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66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13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109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53CF-472C-40DF-9AD3-400C12393FA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78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36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04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95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01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3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01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12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3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9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92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65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6FDE-1340-48B7-9836-B292AA417273}" type="datetimeFigureOut">
              <a:rPr lang="zh-TW" altLang="en-US" smtClean="0"/>
              <a:t>2020/8/8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6302-7DE8-40CF-84AA-F875033154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8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AI for Medical Image Classification</a:t>
            </a:r>
            <a:br>
              <a:rPr lang="en-US" altLang="zh-TW" dirty="0" smtClean="0"/>
            </a:br>
            <a:r>
              <a:rPr lang="en-US" altLang="zh-TW" dirty="0" smtClean="0"/>
              <a:t>Day 2: Neural Network Model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Ting-Li Chen</a:t>
            </a:r>
          </a:p>
          <a:p>
            <a:r>
              <a:rPr lang="en-US" altLang="zh-TW" dirty="0" smtClean="0"/>
              <a:t>Institute of Statistical Science, Academia </a:t>
            </a:r>
            <a:r>
              <a:rPr lang="en-US" altLang="zh-TW" dirty="0" err="1" smtClean="0"/>
              <a:t>Sinica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1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563115" y="320691"/>
            <a:ext cx="2998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Feature Extraction </a:t>
            </a:r>
            <a:endParaRPr lang="zh-TW" altLang="en-US" sz="28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37342"/>
              </p:ext>
            </p:extLst>
          </p:nvPr>
        </p:nvGraphicFramePr>
        <p:xfrm>
          <a:off x="499115" y="1941141"/>
          <a:ext cx="4064000" cy="305394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8420480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26821713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03521539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69674746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8302641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9779437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8104488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9162704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1031385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770838190"/>
                    </a:ext>
                  </a:extLst>
                </a:gridCol>
              </a:tblGrid>
              <a:tr h="38174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54152"/>
                  </a:ext>
                </a:extLst>
              </a:tr>
              <a:tr h="3817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83477"/>
                  </a:ext>
                </a:extLst>
              </a:tr>
              <a:tr h="3817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12342"/>
                  </a:ext>
                </a:extLst>
              </a:tr>
              <a:tr h="3817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50695"/>
                  </a:ext>
                </a:extLst>
              </a:tr>
              <a:tr h="3817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93928"/>
                  </a:ext>
                </a:extLst>
              </a:tr>
              <a:tr h="3817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75041"/>
                  </a:ext>
                </a:extLst>
              </a:tr>
              <a:tr h="3817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762885"/>
                  </a:ext>
                </a:extLst>
              </a:tr>
              <a:tr h="3817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05168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84554"/>
              </p:ext>
            </p:extLst>
          </p:nvPr>
        </p:nvGraphicFramePr>
        <p:xfrm>
          <a:off x="7033906" y="1524885"/>
          <a:ext cx="2376225" cy="185293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75245">
                  <a:extLst>
                    <a:ext uri="{9D8B030D-6E8A-4147-A177-3AD203B41FA5}">
                      <a16:colId xmlns:a16="http://schemas.microsoft.com/office/drawing/2014/main" val="3044395013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2902104377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2682549799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950395408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2786226653"/>
                    </a:ext>
                  </a:extLst>
                </a:gridCol>
              </a:tblGrid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85276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87434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486748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17161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7139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49963"/>
              </p:ext>
            </p:extLst>
          </p:nvPr>
        </p:nvGraphicFramePr>
        <p:xfrm>
          <a:off x="7033906" y="4004229"/>
          <a:ext cx="2376225" cy="185293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75245">
                  <a:extLst>
                    <a:ext uri="{9D8B030D-6E8A-4147-A177-3AD203B41FA5}">
                      <a16:colId xmlns:a16="http://schemas.microsoft.com/office/drawing/2014/main" val="3044395013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2902104377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2682549799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950395408"/>
                    </a:ext>
                  </a:extLst>
                </a:gridCol>
                <a:gridCol w="475245">
                  <a:extLst>
                    <a:ext uri="{9D8B030D-6E8A-4147-A177-3AD203B41FA5}">
                      <a16:colId xmlns:a16="http://schemas.microsoft.com/office/drawing/2014/main" val="2786226653"/>
                    </a:ext>
                  </a:extLst>
                </a:gridCol>
              </a:tblGrid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85276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87434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486748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17161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57139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2307919" y="5953815"/>
                <a:ext cx="2639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∥×∥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∥×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919" y="5953815"/>
                <a:ext cx="2639633" cy="276999"/>
              </a:xfrm>
              <a:prstGeom prst="rect">
                <a:avLst/>
              </a:prstGeom>
              <a:blipFill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788303" y="320691"/>
            <a:ext cx="207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Convolution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4376440" y="1513703"/>
                <a:ext cx="3095656" cy="778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40" y="1513703"/>
                <a:ext cx="3095656" cy="778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4376440" y="2961657"/>
                <a:ext cx="30129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440" y="2961657"/>
                <a:ext cx="3012901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656904" y="3769948"/>
                <a:ext cx="30129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04" y="3769948"/>
                <a:ext cx="3012901" cy="276999"/>
              </a:xfrm>
              <a:prstGeom prst="rect">
                <a:avLst/>
              </a:prstGeom>
              <a:blipFill>
                <a:blip r:embed="rId5"/>
                <a:stretch>
                  <a:fillRect l="-3644" t="-28261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7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52378" y="221838"/>
            <a:ext cx="170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Activation</a:t>
            </a:r>
            <a:endParaRPr lang="zh-TW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1519018"/>
            <a:ext cx="10058400" cy="44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52378" y="221838"/>
            <a:ext cx="308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Activation</a:t>
            </a:r>
            <a:r>
              <a:rPr lang="en-US" altLang="zh-TW" sz="2800" b="1" dirty="0" smtClean="0"/>
              <a:t> Function</a:t>
            </a:r>
            <a:endParaRPr lang="zh-TW" altLang="en-US" sz="28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3150973" y="1989438"/>
            <a:ext cx="99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Logistic: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4652378" y="1833754"/>
                <a:ext cx="81830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78" y="1833754"/>
                <a:ext cx="818301" cy="52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05" y="3074901"/>
            <a:ext cx="4290311" cy="28667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934832" y="6364414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rom </a:t>
            </a:r>
            <a:r>
              <a:rPr lang="en-US" altLang="zh-TW" dirty="0" err="1" smtClean="0"/>
              <a:t>wikipedia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43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52378" y="221838"/>
            <a:ext cx="308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Activation</a:t>
            </a:r>
            <a:r>
              <a:rPr lang="en-US" altLang="zh-TW" sz="2800" b="1" dirty="0" smtClean="0"/>
              <a:t> Function</a:t>
            </a:r>
            <a:endParaRPr lang="zh-TW" altLang="en-US" sz="28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3150973" y="1989438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Re</a:t>
            </a:r>
            <a:r>
              <a:rPr lang="en-US" altLang="zh-TW" dirty="0" smtClean="0"/>
              <a:t>ctifier</a:t>
            </a:r>
            <a:r>
              <a:rPr lang="en-US" altLang="zh-TW" b="1" dirty="0" smtClean="0"/>
              <a:t> L</a:t>
            </a:r>
            <a:r>
              <a:rPr lang="en-US" altLang="zh-TW" dirty="0" smtClean="0"/>
              <a:t>inear</a:t>
            </a:r>
            <a:r>
              <a:rPr lang="en-US" altLang="zh-TW" b="1" dirty="0" smtClean="0"/>
              <a:t> U</a:t>
            </a:r>
            <a:r>
              <a:rPr lang="en-US" altLang="zh-TW" dirty="0" smtClean="0"/>
              <a:t>nit: 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702702" y="2035604"/>
            <a:ext cx="22056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Max(0,x)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934832" y="6364414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rom </a:t>
            </a:r>
            <a:r>
              <a:rPr lang="en-US" altLang="zh-TW" dirty="0" err="1" smtClean="0"/>
              <a:t>wikipedia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50973" y="235877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Softplus</a:t>
            </a:r>
            <a:r>
              <a:rPr lang="en-US" altLang="zh-TW" dirty="0" smtClean="0"/>
              <a:t>: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5702702" y="2451103"/>
                <a:ext cx="1192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⁡(1+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02" y="2451103"/>
                <a:ext cx="1192313" cy="276999"/>
              </a:xfrm>
              <a:prstGeom prst="rect">
                <a:avLst/>
              </a:prstGeom>
              <a:blipFill>
                <a:blip r:embed="rId3"/>
                <a:stretch>
                  <a:fillRect l="-6633" t="-2174" r="-6633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80" y="2817009"/>
            <a:ext cx="4811155" cy="349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572898" y="308919"/>
            <a:ext cx="132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Pooling</a:t>
            </a:r>
            <a:endParaRPr lang="zh-TW" altLang="en-US" sz="28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3336324" y="4868562"/>
            <a:ext cx="18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Maximum Pooling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50021" y="4868562"/>
            <a:ext cx="199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Average Pooling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94769"/>
              </p:ext>
            </p:extLst>
          </p:nvPr>
        </p:nvGraphicFramePr>
        <p:xfrm>
          <a:off x="5216647" y="1124464"/>
          <a:ext cx="2397212" cy="1989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9303">
                  <a:extLst>
                    <a:ext uri="{9D8B030D-6E8A-4147-A177-3AD203B41FA5}">
                      <a16:colId xmlns:a16="http://schemas.microsoft.com/office/drawing/2014/main" val="4179644485"/>
                    </a:ext>
                  </a:extLst>
                </a:gridCol>
                <a:gridCol w="599303">
                  <a:extLst>
                    <a:ext uri="{9D8B030D-6E8A-4147-A177-3AD203B41FA5}">
                      <a16:colId xmlns:a16="http://schemas.microsoft.com/office/drawing/2014/main" val="4260780053"/>
                    </a:ext>
                  </a:extLst>
                </a:gridCol>
                <a:gridCol w="599303">
                  <a:extLst>
                    <a:ext uri="{9D8B030D-6E8A-4147-A177-3AD203B41FA5}">
                      <a16:colId xmlns:a16="http://schemas.microsoft.com/office/drawing/2014/main" val="3045739385"/>
                    </a:ext>
                  </a:extLst>
                </a:gridCol>
                <a:gridCol w="599303">
                  <a:extLst>
                    <a:ext uri="{9D8B030D-6E8A-4147-A177-3AD203B41FA5}">
                      <a16:colId xmlns:a16="http://schemas.microsoft.com/office/drawing/2014/main" val="4015601265"/>
                    </a:ext>
                  </a:extLst>
                </a:gridCol>
              </a:tblGrid>
              <a:tr h="4973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4165"/>
                  </a:ext>
                </a:extLst>
              </a:tr>
              <a:tr h="4973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-1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666561"/>
                  </a:ext>
                </a:extLst>
              </a:tr>
              <a:tr h="4973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-5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31103"/>
                  </a:ext>
                </a:extLst>
              </a:tr>
              <a:tr h="49735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-3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18549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38622"/>
              </p:ext>
            </p:extLst>
          </p:nvPr>
        </p:nvGraphicFramePr>
        <p:xfrm>
          <a:off x="3893425" y="3793525"/>
          <a:ext cx="766120" cy="8380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3060">
                  <a:extLst>
                    <a:ext uri="{9D8B030D-6E8A-4147-A177-3AD203B41FA5}">
                      <a16:colId xmlns:a16="http://schemas.microsoft.com/office/drawing/2014/main" val="2071178481"/>
                    </a:ext>
                  </a:extLst>
                </a:gridCol>
                <a:gridCol w="383060">
                  <a:extLst>
                    <a:ext uri="{9D8B030D-6E8A-4147-A177-3AD203B41FA5}">
                      <a16:colId xmlns:a16="http://schemas.microsoft.com/office/drawing/2014/main" val="973496625"/>
                    </a:ext>
                  </a:extLst>
                </a:gridCol>
              </a:tblGrid>
              <a:tr h="41615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5615"/>
                  </a:ext>
                </a:extLst>
              </a:tr>
              <a:tr h="42192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05086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80350"/>
              </p:ext>
            </p:extLst>
          </p:nvPr>
        </p:nvGraphicFramePr>
        <p:xfrm>
          <a:off x="7901593" y="3768812"/>
          <a:ext cx="766120" cy="8380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3060">
                  <a:extLst>
                    <a:ext uri="{9D8B030D-6E8A-4147-A177-3AD203B41FA5}">
                      <a16:colId xmlns:a16="http://schemas.microsoft.com/office/drawing/2014/main" val="2071178481"/>
                    </a:ext>
                  </a:extLst>
                </a:gridCol>
                <a:gridCol w="383060">
                  <a:extLst>
                    <a:ext uri="{9D8B030D-6E8A-4147-A177-3AD203B41FA5}">
                      <a16:colId xmlns:a16="http://schemas.microsoft.com/office/drawing/2014/main" val="973496625"/>
                    </a:ext>
                  </a:extLst>
                </a:gridCol>
              </a:tblGrid>
              <a:tr h="41615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5615"/>
                  </a:ext>
                </a:extLst>
              </a:tr>
              <a:tr h="42192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-2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05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8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849189" y="160054"/>
            <a:ext cx="453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Convolution Neural Network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6119" y="5547923"/>
            <a:ext cx="3805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From </a:t>
            </a:r>
            <a:r>
              <a:rPr kumimoji="0" lang="zh-TW" altLang="zh-TW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10.18201/ijisae.2018644778</a:t>
            </a:r>
            <a:r>
              <a: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38" y="1544595"/>
            <a:ext cx="9700232" cy="34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849189" y="160054"/>
            <a:ext cx="324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www.image-net.org </a:t>
            </a:r>
            <a:endParaRPr lang="zh-TW" altLang="en-US" sz="2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36" y="683274"/>
            <a:ext cx="6585609" cy="53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1884"/>
            <a:ext cx="10058400" cy="51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30" y="0"/>
            <a:ext cx="8467493" cy="62998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243" y="6364181"/>
            <a:ext cx="576121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849189" y="160054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Which one has Pneumonia ? 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63930" y="5684493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Normal</a:t>
            </a:r>
            <a:endParaRPr lang="zh-TW" altLang="en-US" sz="2800" b="1" dirty="0"/>
          </a:p>
        </p:txBody>
      </p:sp>
      <p:pic>
        <p:nvPicPr>
          <p:cNvPr id="1026" name="Picture 2" descr="https://storage.googleapis.com/kagglesdsdata/datasets%2F17810%2F23812%2Fchest_xray%2Ftrain%2FNORMAL%2FIM-0166-0001.jpeg?GoogleAccessId=databundle-worker-v2@kaggle-161607.iam.gserviceaccount.com&amp;Expires=1596641384&amp;Signature=itC3jIHeQ9fEWQFlIrW3pBOs29tkre%2FBfcjQTmvOs87vd7HaF%2Bwt0SyPPteFbS7cqrYqF4pm3OAWaUHqKL00wDumUIWBlNUaoff3sr6B4UaddZtg5vVMzLKNDZ2GOEu51PZPej9IORn%2BhfvTUq9xeFB88b%2FQOnySDPez%2FG9BJ%2Fobq%2Fz8C1vBUWPiXTYrkk%2F41zd0Kd9zfF4yppGY4HJXXgck53SdZeYhA8HQQZ6L9FxNdfDaouw1DjUKUaEXTaARTd85iBwMBtN3d0q%2F8sPD9UxR2Jr7p8kD14VV%2FsOT7Cgzyv8w60qP8WmyvmBkxJAU%2Bj%2FaqlNxsG11sY%2FF1%2BLtnQ%3D%3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/>
          <a:stretch/>
        </p:blipFill>
        <p:spPr bwMode="auto">
          <a:xfrm>
            <a:off x="405113" y="1244273"/>
            <a:ext cx="5290505" cy="40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rage.googleapis.com/kagglesdsdata/datasets%2F17810%2F23812%2Fchest_xray%2Ftrain%2FPNEUMONIA%2Fperson100_virus_184.jpeg?GoogleAccessId=databundle-worker-v2@kaggle-161607.iam.gserviceaccount.com&amp;Expires=1596650069&amp;Signature=bQbz8qyieuwI1TrJQYaYxRgO8aIqxgu7AEPH5yftJIqrunnSnKZkyzHpDzeyzJWeqX78HRnRs2DpEzxfdijUaEylEWf6qexiIGf6BapmXmLmd3mXNih31AhoJQRIequq%2BSyQvKsw0vKcjWoEfw1KudlZ%2BDwqT%2B4DbTjRNNL24GHWHGNJ7zqCq%2FB%2Bs7b7%2FrQT6FK2%2FKBNj%2BHF6Rq8yM2yrlZyLb5a2K2bu4BptM%2B2w7dZ3vc7neFgvDk9DhVKLalKUJ0PPvChhBXfg1IS9O6%2FO1a%2B08SOkdVug7HqE%2BFZV9GuxR%2BCrfUUH7%2B97GCyNLBdx3zi1V88fEiMsl0jEVkQRA%3D%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68" y="1244273"/>
            <a:ext cx="5701426" cy="40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7467005" y="5684493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Pneumonia (virus)</a:t>
            </a:r>
            <a:endParaRPr lang="zh-TW" altLang="en-US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860868" y="6488668"/>
            <a:ext cx="633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Image Source: Guangzhou Women and Children’s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5314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022" y="835133"/>
            <a:ext cx="7911956" cy="51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867717" y="222400"/>
            <a:ext cx="226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err="1" smtClean="0"/>
              <a:t>AlexNet</a:t>
            </a:r>
            <a:r>
              <a:rPr lang="en-US" altLang="zh-TW" sz="2800" b="1" dirty="0" smtClean="0"/>
              <a:t> 2012 </a:t>
            </a:r>
            <a:endParaRPr lang="zh-TW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4" y="1223318"/>
            <a:ext cx="11378720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859157" y="222400"/>
            <a:ext cx="2284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err="1" smtClean="0"/>
              <a:t>VGGNet</a:t>
            </a:r>
            <a:r>
              <a:rPr lang="en-US" altLang="zh-TW" sz="2800" b="1" dirty="0" smtClean="0"/>
              <a:t> 2014 </a:t>
            </a:r>
            <a:endParaRPr lang="zh-TW" altLang="en-US" sz="2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263" y="888563"/>
            <a:ext cx="5515221" cy="55902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7345" y="6206836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138M parameters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2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64520" y="222400"/>
            <a:ext cx="2673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err="1" smtClean="0"/>
              <a:t>GoogleNet</a:t>
            </a:r>
            <a:r>
              <a:rPr lang="en-US" altLang="zh-TW" sz="2800" b="1" dirty="0" smtClean="0"/>
              <a:t> 2014 </a:t>
            </a:r>
            <a:endParaRPr lang="zh-TW" altLang="en-US" sz="2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1901" y="-1394500"/>
            <a:ext cx="2618533" cy="96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930843" y="222400"/>
            <a:ext cx="2140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err="1" smtClean="0"/>
              <a:t>Res</a:t>
            </a:r>
            <a:r>
              <a:rPr lang="en-US" altLang="zh-TW" sz="2800" b="1" dirty="0" err="1" smtClean="0"/>
              <a:t>Net</a:t>
            </a:r>
            <a:r>
              <a:rPr lang="en-US" altLang="zh-TW" sz="2800" b="1" dirty="0" smtClean="0"/>
              <a:t> 2015 </a:t>
            </a:r>
            <a:endParaRPr lang="zh-TW" altLang="en-US" sz="2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1709737"/>
            <a:ext cx="62674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018783" y="222400"/>
            <a:ext cx="196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err="1" smtClean="0"/>
              <a:t>SENet</a:t>
            </a:r>
            <a:r>
              <a:rPr lang="en-US" altLang="zh-TW" sz="2800" b="1" dirty="0" smtClean="0"/>
              <a:t> 2017 </a:t>
            </a:r>
            <a:endParaRPr lang="zh-TW" altLang="en-US" sz="2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739" y="2005144"/>
            <a:ext cx="4761037" cy="428008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878809" y="1445741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Squeeze and excitation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21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336884" y="222400"/>
            <a:ext cx="532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/>
              <a:t>Evaluation of Classification results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2705792" y="1438686"/>
            <a:ext cx="379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Prediction accuracy?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 flipH="1">
            <a:off x="2705792" y="2131752"/>
            <a:ext cx="379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What happens for imbalanced data? 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98907"/>
              </p:ext>
            </p:extLst>
          </p:nvPr>
        </p:nvGraphicFramePr>
        <p:xfrm>
          <a:off x="2542309" y="3747653"/>
          <a:ext cx="698730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827">
                  <a:extLst>
                    <a:ext uri="{9D8B030D-6E8A-4147-A177-3AD203B41FA5}">
                      <a16:colId xmlns:a16="http://schemas.microsoft.com/office/drawing/2014/main" val="4219385832"/>
                    </a:ext>
                  </a:extLst>
                </a:gridCol>
                <a:gridCol w="1746827">
                  <a:extLst>
                    <a:ext uri="{9D8B030D-6E8A-4147-A177-3AD203B41FA5}">
                      <a16:colId xmlns:a16="http://schemas.microsoft.com/office/drawing/2014/main" val="4123160358"/>
                    </a:ext>
                  </a:extLst>
                </a:gridCol>
                <a:gridCol w="1746827">
                  <a:extLst>
                    <a:ext uri="{9D8B030D-6E8A-4147-A177-3AD203B41FA5}">
                      <a16:colId xmlns:a16="http://schemas.microsoft.com/office/drawing/2014/main" val="3122778123"/>
                    </a:ext>
                  </a:extLst>
                </a:gridCol>
                <a:gridCol w="1746827">
                  <a:extLst>
                    <a:ext uri="{9D8B030D-6E8A-4147-A177-3AD203B41FA5}">
                      <a16:colId xmlns:a16="http://schemas.microsoft.com/office/drawing/2014/main" val="1117715002"/>
                    </a:ext>
                  </a:extLst>
                </a:gridCol>
              </a:tblGrid>
              <a:tr h="275705">
                <a:tc rowSpan="2" gridSpan="2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Truth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10395"/>
                  </a:ext>
                </a:extLst>
              </a:tr>
              <a:tr h="275705"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Positive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Negative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75624"/>
                  </a:ext>
                </a:extLst>
              </a:tr>
              <a:tr h="27570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Prediction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Positive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True Positive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False Positive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42445"/>
                  </a:ext>
                </a:extLst>
              </a:tr>
              <a:tr h="27570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Negative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False</a:t>
                      </a:r>
                      <a:r>
                        <a:rPr lang="en-US" altLang="zh-TW" baseline="0" dirty="0" smtClean="0"/>
                        <a:t> Negative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True Negative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7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2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967748" y="222400"/>
            <a:ext cx="606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/>
              <a:t>R</a:t>
            </a:r>
            <a:r>
              <a:rPr lang="en-US" altLang="zh-TW" sz="2800" dirty="0" smtClean="0"/>
              <a:t>eceiver</a:t>
            </a:r>
            <a:r>
              <a:rPr lang="en-US" altLang="zh-TW" sz="2800" b="1" dirty="0" smtClean="0"/>
              <a:t> O</a:t>
            </a:r>
            <a:r>
              <a:rPr lang="en-US" altLang="zh-TW" sz="2800" dirty="0" smtClean="0"/>
              <a:t>perating</a:t>
            </a:r>
            <a:r>
              <a:rPr lang="en-US" altLang="zh-TW" sz="2800" b="1" dirty="0" smtClean="0"/>
              <a:t> C</a:t>
            </a:r>
            <a:r>
              <a:rPr lang="en-US" altLang="zh-TW" sz="2800" dirty="0" smtClean="0"/>
              <a:t>haracteristic</a:t>
            </a:r>
            <a:r>
              <a:rPr lang="en-US" altLang="zh-TW" sz="2800" b="1" dirty="0" smtClean="0"/>
              <a:t> Curve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93" y="926757"/>
            <a:ext cx="7508164" cy="562232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934832" y="6364414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rom </a:t>
            </a:r>
            <a:r>
              <a:rPr lang="en-US" altLang="zh-TW" dirty="0" err="1" smtClean="0"/>
              <a:t>wikipedia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2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216395" y="284184"/>
            <a:ext cx="287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/>
              <a:t>A</a:t>
            </a:r>
            <a:r>
              <a:rPr lang="en-US" altLang="zh-TW" sz="2800" dirty="0" smtClean="0"/>
              <a:t>rea</a:t>
            </a:r>
            <a:r>
              <a:rPr lang="en-US" altLang="zh-TW" sz="2800" b="1" dirty="0" smtClean="0"/>
              <a:t> U</a:t>
            </a:r>
            <a:r>
              <a:rPr lang="en-US" altLang="zh-TW" sz="2800" dirty="0" smtClean="0"/>
              <a:t>nder</a:t>
            </a:r>
            <a:r>
              <a:rPr lang="en-US" altLang="zh-TW" sz="2800" b="1" dirty="0" smtClean="0"/>
              <a:t> C</a:t>
            </a:r>
            <a:r>
              <a:rPr lang="en-US" altLang="zh-TW" sz="2800" dirty="0" smtClean="0"/>
              <a:t>urve</a:t>
            </a:r>
            <a:r>
              <a:rPr lang="en-US" altLang="zh-TW" sz="2800" b="1" dirty="0" smtClean="0"/>
              <a:t> 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8872151" y="2748647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rom </a:t>
            </a:r>
            <a:r>
              <a:rPr lang="en-US" altLang="zh-TW" dirty="0" err="1" smtClean="0"/>
              <a:t>wikipedia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07" y="807404"/>
            <a:ext cx="5336157" cy="24107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15361" y="4226011"/>
            <a:ext cx="3378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x: a random sample from positive</a:t>
            </a:r>
          </a:p>
          <a:p>
            <a:r>
              <a:rPr lang="en-US" altLang="zh-TW" dirty="0" smtClean="0"/>
              <a:t>Y: a random sample from negative</a:t>
            </a:r>
          </a:p>
          <a:p>
            <a:r>
              <a:rPr lang="en-US" altLang="zh-TW" dirty="0" smtClean="0"/>
              <a:t>AUC = </a:t>
            </a:r>
            <a:r>
              <a:rPr lang="en-US" altLang="zh-TW" dirty="0" err="1" smtClean="0"/>
              <a:t>Pr</a:t>
            </a:r>
            <a:r>
              <a:rPr lang="en-US" altLang="zh-TW" dirty="0" smtClean="0"/>
              <a:t> ( s(x) &gt; s(y)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16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860868" y="6488668"/>
            <a:ext cx="633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Image Source: Guangzhou Women and Children’s Medical Center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849189" y="160054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Which one has Pneumonia ? 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63930" y="5684493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Normal</a:t>
            </a:r>
            <a:endParaRPr lang="zh-TW" altLang="en-US" sz="28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67005" y="5684493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Pneumonia (virus)</a:t>
            </a:r>
            <a:endParaRPr lang="zh-TW" altLang="en-US" sz="2800" b="1" dirty="0"/>
          </a:p>
        </p:txBody>
      </p:sp>
      <p:pic>
        <p:nvPicPr>
          <p:cNvPr id="2050" name="Picture 2" descr="https://storage.googleapis.com/kagglesdsdata/datasets%2F17810%2F23812%2Fchest_xray%2Ftrain%2FNORMAL%2FIM-0170-0001.jpeg?GoogleAccessId=databundle-worker-v2@kaggle-161607.iam.gserviceaccount.com&amp;Expires=1596641384&amp;Signature=m5MNa9K5%2FUp2WyffkLCEAa7BLzBlT9UYd15eg3aOmqvwLLDQ%2BUjJ%2BT3NYTxmnXWAwP13W02m5oXK554z6XezhrCc6H9aNVNzhkM21BI%2BpvFP4j1dZ34KcfK6ClH4XOaQWTw88edg6oU4vSVnizROznDbENCjXze90%2FQ1614hkOtKzU%2FB3Mw9l6OxReiVbJCpvRkSnOgxs36uXGUPnUvGnf8jT%2F4TK1Gndk6YsPSR%2FQohhQ1%2BfURaVmG4WLiLzAxArZkbLexMlNPfJ8%2BMpEtrsvxE24ZHKb3Fl0TkwlEprROSbkXTWnSdRUYuwTLtCU9oonQ6C%2FnZY66tQpZaPgy6JA%3D%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4" y="1397099"/>
            <a:ext cx="5653328" cy="39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orage.googleapis.com/kagglesdsdata/datasets%2F17810%2F23812%2Fchest_xray%2Ftrain%2FPNEUMONIA%2Fperson102_virus_189.jpeg?GoogleAccessId=databundle-worker-v2@kaggle-161607.iam.gserviceaccount.com&amp;Expires=1596765520&amp;Signature=tk8sZkT8BNSr0uEtKM8qXl2Ue7wRwh2iCp7QERlFQYxrTRmb7b27vJTs7C88Tses4uAavgWQR4KMnAcGAm6VlTk2XkGFDa%2BZoBJHSaiIs9jYjm5ZcptQXHqSCs%2B7XJ50WKzRujPIwxUwsYctKxafhqWYEtQngNNdDjAgxtEgEgADfdPNoZjUZZo4iD%2FD85OV42MCxVIVUUXvngQYrEP5o0KyfnxWREW5zGURTKPSdV%2BrcwYSjAKrndruRo25M9XxbV3ZJ7TIWCdsaYPfm2n7X2HC2n8BMkBhrs%2FhF%2Bk9C9I5rK7v0R22SfCBeOMCmDCzPRJnGwCOVuQrklbkpNqUNQ%3D%3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52" y="1397099"/>
            <a:ext cx="5844356" cy="39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orage.googleapis.com/kagglesdsdata/datasets%2F17810%2F23812%2Fchest_xray%2Ftrain%2FPNEUMONIA%2Fperson1044_bacteria_2978.jpeg?GoogleAccessId=databundle-worker-v2@kaggle-161607.iam.gserviceaccount.com&amp;Expires=1596765598&amp;Signature=bire6nplRhI77uDnHenqbUPswXPvJ9oc6vWmdPZu9HKgPIE%2BKaGSURhPPETXJWMQndI7%2F8oXaR9lA8AJs0nIogTJVTo3cG16NK5foJMJDeo4M6guu0IEWygRcDVGk6OQSChlGEl%2F78oLPPmOJ7QXUtslKfNfx4qKukrze7l29VrnQxgBi1AHpChSw0IBDFk%2Bu28dElxYeNQ3dmaS2Oe8NTfyv7BzBlp9Yvcnv7W7jTNJ8haoUeiM6dMaaf%2B%2FsXP8TmmJ0viYzZNb%2Fza%2FlbYiN7nBWouxRRZar75NQu9tiP543rr7GCOF0uCLU6HNb3vuRkupo0sArXTQqdzeidh0%2Bg%3D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r="3323"/>
          <a:stretch/>
        </p:blipFill>
        <p:spPr bwMode="auto">
          <a:xfrm>
            <a:off x="5791200" y="1071154"/>
            <a:ext cx="5537360" cy="424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713384" y="6488668"/>
            <a:ext cx="547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Image Source: </a:t>
            </a:r>
            <a:r>
              <a:rPr lang="en-US" altLang="zh-TW" dirty="0"/>
              <a:t>K</a:t>
            </a:r>
            <a:r>
              <a:rPr lang="en-US" altLang="zh-TW" dirty="0" smtClean="0"/>
              <a:t>aohsiung </a:t>
            </a:r>
            <a:r>
              <a:rPr lang="en-US" altLang="zh-TW" dirty="0"/>
              <a:t>C</a:t>
            </a:r>
            <a:r>
              <a:rPr lang="en-US" altLang="zh-TW" dirty="0" smtClean="0"/>
              <a:t>hang </a:t>
            </a:r>
            <a:r>
              <a:rPr lang="en-US" altLang="zh-TW" dirty="0"/>
              <a:t>G</a:t>
            </a:r>
            <a:r>
              <a:rPr lang="en-US" altLang="zh-TW" dirty="0" smtClean="0"/>
              <a:t>ung </a:t>
            </a:r>
            <a:r>
              <a:rPr lang="en-US" altLang="zh-TW" dirty="0"/>
              <a:t>M</a:t>
            </a:r>
            <a:r>
              <a:rPr lang="en-US" altLang="zh-TW" dirty="0" smtClean="0"/>
              <a:t>emorial </a:t>
            </a:r>
            <a:r>
              <a:rPr lang="en-US" altLang="zh-TW" dirty="0"/>
              <a:t>H</a:t>
            </a:r>
            <a:r>
              <a:rPr lang="en-US" altLang="zh-TW" dirty="0" smtClean="0"/>
              <a:t>ospital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849189" y="160054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Which one has Pneumonia ? 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32645" y="5623425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Pneumonia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213554" y="568917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Pneumonia (Nodules)</a:t>
            </a:r>
            <a:endParaRPr lang="zh-TW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r="1555"/>
          <a:stretch/>
        </p:blipFill>
        <p:spPr>
          <a:xfrm>
            <a:off x="1593667" y="1078562"/>
            <a:ext cx="3561807" cy="4279990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 rot="2625274">
            <a:off x="2657123" y="1990891"/>
            <a:ext cx="205598" cy="2639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rot="2625274">
            <a:off x="2955140" y="2255764"/>
            <a:ext cx="205598" cy="2639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rot="2625274">
            <a:off x="3253157" y="2549471"/>
            <a:ext cx="205598" cy="2639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 rot="1540773" flipH="1" flipV="1">
            <a:off x="1951802" y="3399762"/>
            <a:ext cx="241132" cy="242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下箭號 13"/>
          <p:cNvSpPr/>
          <p:nvPr/>
        </p:nvSpPr>
        <p:spPr>
          <a:xfrm rot="11014699">
            <a:off x="2557577" y="3527683"/>
            <a:ext cx="217634" cy="2171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 rot="3847728">
            <a:off x="10235292" y="2430764"/>
            <a:ext cx="290651" cy="2468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 rot="3847728">
            <a:off x="9765007" y="1913275"/>
            <a:ext cx="290651" cy="2468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3847728">
            <a:off x="7383235" y="3443373"/>
            <a:ext cx="290651" cy="2468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 rot="3847728">
            <a:off x="7392072" y="2205813"/>
            <a:ext cx="290651" cy="2468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0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321472" y="1788132"/>
            <a:ext cx="78624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Which classification algorithm to process the data?</a:t>
            </a:r>
          </a:p>
          <a:p>
            <a:endParaRPr lang="en-US" altLang="zh-TW" sz="2800" b="1" dirty="0"/>
          </a:p>
          <a:p>
            <a:r>
              <a:rPr lang="en-US" altLang="zh-TW" sz="2800" b="1" dirty="0" smtClean="0"/>
              <a:t>Logistic regression, support vector machine, linear </a:t>
            </a:r>
            <a:br>
              <a:rPr lang="en-US" altLang="zh-TW" sz="2800" b="1" dirty="0" smtClean="0"/>
            </a:br>
            <a:r>
              <a:rPr lang="en-US" altLang="zh-TW" sz="2800" b="1" dirty="0" smtClean="0"/>
              <a:t>discriminant analysis, decision tree, random forest, </a:t>
            </a:r>
            <a:br>
              <a:rPr lang="en-US" altLang="zh-TW" sz="2800" b="1" dirty="0" smtClean="0"/>
            </a:br>
            <a:r>
              <a:rPr lang="en-US" altLang="zh-TW" sz="2800" b="1" dirty="0" smtClean="0"/>
              <a:t>k-nearest neighbor, ….  </a:t>
            </a:r>
            <a:endParaRPr lang="zh-TW" altLang="en-US" sz="28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2330605" y="4750420"/>
            <a:ext cx="449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How about some easier example?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87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357870" y="214645"/>
            <a:ext cx="5568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Sample images from MNIST dataset </a:t>
            </a:r>
            <a:endParaRPr lang="zh-TW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60" y="910860"/>
            <a:ext cx="10058400" cy="52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722646" y="296531"/>
            <a:ext cx="2601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Decomposition </a:t>
            </a:r>
            <a:endParaRPr lang="zh-TW" altLang="en-US" sz="2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5" y="1330657"/>
            <a:ext cx="98393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52378" y="221838"/>
            <a:ext cx="282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Biological Neuron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9934832" y="6364414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rom </a:t>
            </a:r>
            <a:r>
              <a:rPr lang="en-US" altLang="zh-TW" dirty="0" err="1" smtClean="0"/>
              <a:t>wikipedia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448156"/>
            <a:ext cx="7827480" cy="41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52378" y="221838"/>
            <a:ext cx="170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Activation</a:t>
            </a:r>
            <a:endParaRPr lang="zh-TW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1519018"/>
            <a:ext cx="10058400" cy="443504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44636" y="6210676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Each W is a feature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12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489</Words>
  <Application>Microsoft Office PowerPoint</Application>
  <PresentationFormat>寬螢幕</PresentationFormat>
  <Paragraphs>186</Paragraphs>
  <Slides>28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Cambria Math</vt:lpstr>
      <vt:lpstr>Office 佈景主題</vt:lpstr>
      <vt:lpstr>AI for Medical Image Classification Day 2: Neural Network Model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for Medical Image Classification Day 2: Neural Network</dc:title>
  <dc:creator>Ting-Li Chen</dc:creator>
  <cp:lastModifiedBy>Ting-Li Chen</cp:lastModifiedBy>
  <cp:revision>44</cp:revision>
  <dcterms:created xsi:type="dcterms:W3CDTF">2020-08-05T14:41:09Z</dcterms:created>
  <dcterms:modified xsi:type="dcterms:W3CDTF">2020-08-10T08:09:37Z</dcterms:modified>
</cp:coreProperties>
</file>