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66"/>
  </p:notesMasterIdLst>
  <p:sldIdLst>
    <p:sldId id="256" r:id="rId3"/>
    <p:sldId id="2924" r:id="rId4"/>
    <p:sldId id="2763" r:id="rId5"/>
    <p:sldId id="2797" r:id="rId6"/>
    <p:sldId id="2736" r:id="rId7"/>
    <p:sldId id="2740" r:id="rId8"/>
    <p:sldId id="2919" r:id="rId9"/>
    <p:sldId id="2923" r:id="rId10"/>
    <p:sldId id="2744" r:id="rId11"/>
    <p:sldId id="1405" r:id="rId12"/>
    <p:sldId id="2756" r:id="rId13"/>
    <p:sldId id="2757" r:id="rId14"/>
    <p:sldId id="2696" r:id="rId15"/>
    <p:sldId id="2787" r:id="rId16"/>
    <p:sldId id="2707" r:id="rId17"/>
    <p:sldId id="2665" r:id="rId18"/>
    <p:sldId id="2791" r:id="rId19"/>
    <p:sldId id="2705" r:id="rId20"/>
    <p:sldId id="421" r:id="rId21"/>
    <p:sldId id="2759" r:id="rId22"/>
    <p:sldId id="2701" r:id="rId23"/>
    <p:sldId id="2708" r:id="rId24"/>
    <p:sldId id="270" r:id="rId25"/>
    <p:sldId id="265" r:id="rId26"/>
    <p:sldId id="269" r:id="rId27"/>
    <p:sldId id="2889" r:id="rId28"/>
    <p:sldId id="277" r:id="rId29"/>
    <p:sldId id="271" r:id="rId30"/>
    <p:sldId id="2838" r:id="rId31"/>
    <p:sldId id="2836" r:id="rId32"/>
    <p:sldId id="2777" r:id="rId33"/>
    <p:sldId id="2933" r:id="rId34"/>
    <p:sldId id="2934" r:id="rId35"/>
    <p:sldId id="2690" r:id="rId36"/>
    <p:sldId id="2556" r:id="rId37"/>
    <p:sldId id="2936" r:id="rId38"/>
    <p:sldId id="2922" r:id="rId39"/>
    <p:sldId id="2817" r:id="rId40"/>
    <p:sldId id="2843" r:id="rId41"/>
    <p:sldId id="2821" r:id="rId42"/>
    <p:sldId id="2818" r:id="rId43"/>
    <p:sldId id="2831" r:id="rId44"/>
    <p:sldId id="2832" r:id="rId45"/>
    <p:sldId id="2780" r:id="rId46"/>
    <p:sldId id="2309" r:id="rId47"/>
    <p:sldId id="2454" r:id="rId48"/>
    <p:sldId id="2455" r:id="rId49"/>
    <p:sldId id="2921" r:id="rId50"/>
    <p:sldId id="286" r:id="rId51"/>
    <p:sldId id="2903" r:id="rId52"/>
    <p:sldId id="2854" r:id="rId53"/>
    <p:sldId id="2855" r:id="rId54"/>
    <p:sldId id="2864" r:id="rId55"/>
    <p:sldId id="2866" r:id="rId56"/>
    <p:sldId id="2867" r:id="rId57"/>
    <p:sldId id="300" r:id="rId58"/>
    <p:sldId id="2822" r:id="rId59"/>
    <p:sldId id="2899" r:id="rId60"/>
    <p:sldId id="2900" r:id="rId61"/>
    <p:sldId id="2790" r:id="rId62"/>
    <p:sldId id="2910" r:id="rId63"/>
    <p:sldId id="2827" r:id="rId64"/>
    <p:sldId id="2844" r:id="rId6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78558" autoAdjust="0"/>
  </p:normalViewPr>
  <p:slideViewPr>
    <p:cSldViewPr snapToGrid="0">
      <p:cViewPr>
        <p:scale>
          <a:sx n="33" d="100"/>
          <a:sy n="33" d="100"/>
        </p:scale>
        <p:origin x="167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7C4CA-926F-4D6B-942D-7031DA88E78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27918F8-03C0-40E8-BCE5-82404D04202B}">
      <dgm:prSet phldrT="[文字]"/>
      <dgm:spPr/>
      <dgm:t>
        <a:bodyPr/>
        <a:lstStyle/>
        <a:p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是什麼</a:t>
          </a:r>
        </a:p>
      </dgm:t>
    </dgm:pt>
    <dgm:pt modelId="{B4571452-8135-48C2-9CAE-340925273F25}" type="parTrans" cxnId="{F612750B-543D-4538-93A4-9ED4244CD528}">
      <dgm:prSet/>
      <dgm:spPr/>
      <dgm:t>
        <a:bodyPr/>
        <a:lstStyle/>
        <a:p>
          <a:endParaRPr lang="zh-TW" altLang="en-US"/>
        </a:p>
      </dgm:t>
    </dgm:pt>
    <dgm:pt modelId="{55F3AE80-C208-41E0-BE4A-5EC10E19A60E}" type="sibTrans" cxnId="{F612750B-543D-4538-93A4-9ED4244CD528}">
      <dgm:prSet/>
      <dgm:spPr/>
      <dgm:t>
        <a:bodyPr/>
        <a:lstStyle/>
        <a:p>
          <a:endParaRPr lang="zh-TW" altLang="en-US"/>
        </a:p>
      </dgm:t>
    </dgm:pt>
    <dgm:pt modelId="{8CD58012-0DE2-4468-9ED2-5A5C55A96971}">
      <dgm:prSet phldrT="[文字]"/>
      <dgm:spPr/>
      <dgm:t>
        <a:bodyPr/>
        <a:lstStyle/>
        <a:p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是怎麼誕生的</a:t>
          </a:r>
        </a:p>
      </dgm:t>
    </dgm:pt>
    <dgm:pt modelId="{6FE21269-6C94-4335-92C6-C19867EA3F2D}" type="parTrans" cxnId="{0B1CE8F2-5A8F-4608-9DA3-78B57D32844F}">
      <dgm:prSet/>
      <dgm:spPr/>
      <dgm:t>
        <a:bodyPr/>
        <a:lstStyle/>
        <a:p>
          <a:endParaRPr lang="zh-TW" altLang="en-US"/>
        </a:p>
      </dgm:t>
    </dgm:pt>
    <dgm:pt modelId="{FAB69EA8-4055-4A45-ACDC-AB787A54E791}" type="sibTrans" cxnId="{0B1CE8F2-5A8F-4608-9DA3-78B57D32844F}">
      <dgm:prSet/>
      <dgm:spPr/>
      <dgm:t>
        <a:bodyPr/>
        <a:lstStyle/>
        <a:p>
          <a:endParaRPr lang="zh-TW" altLang="en-US"/>
        </a:p>
      </dgm:t>
    </dgm:pt>
    <dgm:pt modelId="{638C4EC2-AEF6-4BB2-9EA7-63F3DD096EB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如何讓 </a:t>
          </a:r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發揮更大的力量</a:t>
          </a:r>
        </a:p>
      </dgm:t>
    </dgm:pt>
    <dgm:pt modelId="{35DFCED9-FC07-4132-9442-F6BFA235C6F0}" type="parTrans" cxnId="{65FEC6FF-E3DE-4388-813E-ACA08E6A4024}">
      <dgm:prSet/>
      <dgm:spPr/>
      <dgm:t>
        <a:bodyPr/>
        <a:lstStyle/>
        <a:p>
          <a:endParaRPr lang="zh-TW" altLang="en-US"/>
        </a:p>
      </dgm:t>
    </dgm:pt>
    <dgm:pt modelId="{A5ACECBA-3F60-46C4-9371-82AE61F3A336}" type="sibTrans" cxnId="{65FEC6FF-E3DE-4388-813E-ACA08E6A4024}">
      <dgm:prSet/>
      <dgm:spPr/>
      <dgm:t>
        <a:bodyPr/>
        <a:lstStyle/>
        <a:p>
          <a:endParaRPr lang="zh-TW" altLang="en-US"/>
        </a:p>
      </dgm:t>
    </dgm:pt>
    <dgm:pt modelId="{0AC99E15-3655-4370-B5D6-FE8CA7FE1C44}" type="pres">
      <dgm:prSet presAssocID="{9117C4CA-926F-4D6B-942D-7031DA88E780}" presName="linear" presStyleCnt="0">
        <dgm:presLayoutVars>
          <dgm:animLvl val="lvl"/>
          <dgm:resizeHandles val="exact"/>
        </dgm:presLayoutVars>
      </dgm:prSet>
      <dgm:spPr/>
    </dgm:pt>
    <dgm:pt modelId="{19907C64-EE59-4C68-9E0C-7F1BC7A4C72A}" type="pres">
      <dgm:prSet presAssocID="{327918F8-03C0-40E8-BCE5-82404D0420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BC0D54-E460-4EAC-B8BA-FDA4C2021260}" type="pres">
      <dgm:prSet presAssocID="{55F3AE80-C208-41E0-BE4A-5EC10E19A60E}" presName="spacer" presStyleCnt="0"/>
      <dgm:spPr/>
    </dgm:pt>
    <dgm:pt modelId="{AC8AB0DD-6FA2-4592-955A-9EA6895FB915}" type="pres">
      <dgm:prSet presAssocID="{8CD58012-0DE2-4468-9ED2-5A5C55A969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FF5046-E07B-4E30-83B6-D8F0BAE2478A}" type="pres">
      <dgm:prSet presAssocID="{FAB69EA8-4055-4A45-ACDC-AB787A54E791}" presName="spacer" presStyleCnt="0"/>
      <dgm:spPr/>
    </dgm:pt>
    <dgm:pt modelId="{58B7BE9B-C5E7-4EC8-92B9-B11F7E6E4401}" type="pres">
      <dgm:prSet presAssocID="{638C4EC2-AEF6-4BB2-9EA7-63F3DD096E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12750B-543D-4538-93A4-9ED4244CD528}" srcId="{9117C4CA-926F-4D6B-942D-7031DA88E780}" destId="{327918F8-03C0-40E8-BCE5-82404D04202B}" srcOrd="0" destOrd="0" parTransId="{B4571452-8135-48C2-9CAE-340925273F25}" sibTransId="{55F3AE80-C208-41E0-BE4A-5EC10E19A60E}"/>
    <dgm:cxn modelId="{ABF6F83B-0169-480B-9868-C8B3B76E8933}" type="presOf" srcId="{638C4EC2-AEF6-4BB2-9EA7-63F3DD096EBC}" destId="{58B7BE9B-C5E7-4EC8-92B9-B11F7E6E4401}" srcOrd="0" destOrd="0" presId="urn:microsoft.com/office/officeart/2005/8/layout/vList2"/>
    <dgm:cxn modelId="{82C68541-5D6E-4D53-971D-E4A5D87305E0}" type="presOf" srcId="{9117C4CA-926F-4D6B-942D-7031DA88E780}" destId="{0AC99E15-3655-4370-B5D6-FE8CA7FE1C44}" srcOrd="0" destOrd="0" presId="urn:microsoft.com/office/officeart/2005/8/layout/vList2"/>
    <dgm:cxn modelId="{DFA48281-D265-4BC3-99EB-3DE566E046ED}" type="presOf" srcId="{8CD58012-0DE2-4468-9ED2-5A5C55A96971}" destId="{AC8AB0DD-6FA2-4592-955A-9EA6895FB915}" srcOrd="0" destOrd="0" presId="urn:microsoft.com/office/officeart/2005/8/layout/vList2"/>
    <dgm:cxn modelId="{1D07E085-9C28-4F93-B410-46A28DC7E2D0}" type="presOf" srcId="{327918F8-03C0-40E8-BCE5-82404D04202B}" destId="{19907C64-EE59-4C68-9E0C-7F1BC7A4C72A}" srcOrd="0" destOrd="0" presId="urn:microsoft.com/office/officeart/2005/8/layout/vList2"/>
    <dgm:cxn modelId="{0B1CE8F2-5A8F-4608-9DA3-78B57D32844F}" srcId="{9117C4CA-926F-4D6B-942D-7031DA88E780}" destId="{8CD58012-0DE2-4468-9ED2-5A5C55A96971}" srcOrd="1" destOrd="0" parTransId="{6FE21269-6C94-4335-92C6-C19867EA3F2D}" sibTransId="{FAB69EA8-4055-4A45-ACDC-AB787A54E791}"/>
    <dgm:cxn modelId="{65FEC6FF-E3DE-4388-813E-ACA08E6A4024}" srcId="{9117C4CA-926F-4D6B-942D-7031DA88E780}" destId="{638C4EC2-AEF6-4BB2-9EA7-63F3DD096EBC}" srcOrd="2" destOrd="0" parTransId="{35DFCED9-FC07-4132-9442-F6BFA235C6F0}" sibTransId="{A5ACECBA-3F60-46C4-9371-82AE61F3A336}"/>
    <dgm:cxn modelId="{95B57A4F-75F1-427E-9BC1-D9D54331CDAD}" type="presParOf" srcId="{0AC99E15-3655-4370-B5D6-FE8CA7FE1C44}" destId="{19907C64-EE59-4C68-9E0C-7F1BC7A4C72A}" srcOrd="0" destOrd="0" presId="urn:microsoft.com/office/officeart/2005/8/layout/vList2"/>
    <dgm:cxn modelId="{B753E396-3284-46C9-A8B7-20F3D7B5FEBE}" type="presParOf" srcId="{0AC99E15-3655-4370-B5D6-FE8CA7FE1C44}" destId="{91BC0D54-E460-4EAC-B8BA-FDA4C2021260}" srcOrd="1" destOrd="0" presId="urn:microsoft.com/office/officeart/2005/8/layout/vList2"/>
    <dgm:cxn modelId="{41249050-CA75-441C-8CE3-0B2D6B11CFF9}" type="presParOf" srcId="{0AC99E15-3655-4370-B5D6-FE8CA7FE1C44}" destId="{AC8AB0DD-6FA2-4592-955A-9EA6895FB915}" srcOrd="2" destOrd="0" presId="urn:microsoft.com/office/officeart/2005/8/layout/vList2"/>
    <dgm:cxn modelId="{D5DC517A-C333-4062-9D60-5D8EB6EB9FDF}" type="presParOf" srcId="{0AC99E15-3655-4370-B5D6-FE8CA7FE1C44}" destId="{3BFF5046-E07B-4E30-83B6-D8F0BAE2478A}" srcOrd="3" destOrd="0" presId="urn:microsoft.com/office/officeart/2005/8/layout/vList2"/>
    <dgm:cxn modelId="{A7077597-6E6F-426F-9FD8-3778473433F4}" type="presParOf" srcId="{0AC99E15-3655-4370-B5D6-FE8CA7FE1C44}" destId="{58B7BE9B-C5E7-4EC8-92B9-B11F7E6E44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7C4CA-926F-4D6B-942D-7031DA88E78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27918F8-03C0-40E8-BCE5-82404D04202B}">
      <dgm:prSet phldrT="[文字]"/>
      <dgm:spPr/>
      <dgm:t>
        <a:bodyPr/>
        <a:lstStyle/>
        <a:p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是什麼</a:t>
          </a:r>
        </a:p>
      </dgm:t>
    </dgm:pt>
    <dgm:pt modelId="{B4571452-8135-48C2-9CAE-340925273F25}" type="parTrans" cxnId="{F612750B-543D-4538-93A4-9ED4244CD528}">
      <dgm:prSet/>
      <dgm:spPr/>
      <dgm:t>
        <a:bodyPr/>
        <a:lstStyle/>
        <a:p>
          <a:endParaRPr lang="zh-TW" altLang="en-US"/>
        </a:p>
      </dgm:t>
    </dgm:pt>
    <dgm:pt modelId="{55F3AE80-C208-41E0-BE4A-5EC10E19A60E}" type="sibTrans" cxnId="{F612750B-543D-4538-93A4-9ED4244CD528}">
      <dgm:prSet/>
      <dgm:spPr/>
      <dgm:t>
        <a:bodyPr/>
        <a:lstStyle/>
        <a:p>
          <a:endParaRPr lang="zh-TW" altLang="en-US"/>
        </a:p>
      </dgm:t>
    </dgm:pt>
    <dgm:pt modelId="{8CD58012-0DE2-4468-9ED2-5A5C55A96971}">
      <dgm:prSet phldrT="[文字]"/>
      <dgm:spPr/>
      <dgm:t>
        <a:bodyPr/>
        <a:lstStyle/>
        <a:p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是怎麼誕生的</a:t>
          </a:r>
        </a:p>
      </dgm:t>
    </dgm:pt>
    <dgm:pt modelId="{6FE21269-6C94-4335-92C6-C19867EA3F2D}" type="parTrans" cxnId="{0B1CE8F2-5A8F-4608-9DA3-78B57D32844F}">
      <dgm:prSet/>
      <dgm:spPr/>
      <dgm:t>
        <a:bodyPr/>
        <a:lstStyle/>
        <a:p>
          <a:endParaRPr lang="zh-TW" altLang="en-US"/>
        </a:p>
      </dgm:t>
    </dgm:pt>
    <dgm:pt modelId="{FAB69EA8-4055-4A45-ACDC-AB787A54E791}" type="sibTrans" cxnId="{0B1CE8F2-5A8F-4608-9DA3-78B57D32844F}">
      <dgm:prSet/>
      <dgm:spPr/>
      <dgm:t>
        <a:bodyPr/>
        <a:lstStyle/>
        <a:p>
          <a:endParaRPr lang="zh-TW" altLang="en-US"/>
        </a:p>
      </dgm:t>
    </dgm:pt>
    <dgm:pt modelId="{638C4EC2-AEF6-4BB2-9EA7-63F3DD096EB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如何讓 </a:t>
          </a:r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發揮更大的力量</a:t>
          </a:r>
        </a:p>
      </dgm:t>
    </dgm:pt>
    <dgm:pt modelId="{35DFCED9-FC07-4132-9442-F6BFA235C6F0}" type="parTrans" cxnId="{65FEC6FF-E3DE-4388-813E-ACA08E6A4024}">
      <dgm:prSet/>
      <dgm:spPr/>
      <dgm:t>
        <a:bodyPr/>
        <a:lstStyle/>
        <a:p>
          <a:endParaRPr lang="zh-TW" altLang="en-US"/>
        </a:p>
      </dgm:t>
    </dgm:pt>
    <dgm:pt modelId="{A5ACECBA-3F60-46C4-9371-82AE61F3A336}" type="sibTrans" cxnId="{65FEC6FF-E3DE-4388-813E-ACA08E6A4024}">
      <dgm:prSet/>
      <dgm:spPr/>
      <dgm:t>
        <a:bodyPr/>
        <a:lstStyle/>
        <a:p>
          <a:endParaRPr lang="zh-TW" altLang="en-US"/>
        </a:p>
      </dgm:t>
    </dgm:pt>
    <dgm:pt modelId="{B49674C6-EBD7-475F-9ED1-5AF79355E432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如何打造自己的 </a:t>
          </a:r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E4AB8F-1E3D-4D69-A74A-B79F65B3C302}" type="parTrans" cxnId="{6F2452D9-7EEC-40BD-9F21-BA2282757FDE}">
      <dgm:prSet/>
      <dgm:spPr/>
      <dgm:t>
        <a:bodyPr/>
        <a:lstStyle/>
        <a:p>
          <a:endParaRPr lang="zh-TW" altLang="en-US"/>
        </a:p>
      </dgm:t>
    </dgm:pt>
    <dgm:pt modelId="{94329AEB-A0FC-4257-9CF0-A66C0E3AAE7D}" type="sibTrans" cxnId="{6F2452D9-7EEC-40BD-9F21-BA2282757FDE}">
      <dgm:prSet/>
      <dgm:spPr/>
      <dgm:t>
        <a:bodyPr/>
        <a:lstStyle/>
        <a:p>
          <a:endParaRPr lang="zh-TW" altLang="en-US"/>
        </a:p>
      </dgm:t>
    </dgm:pt>
    <dgm:pt modelId="{0AC99E15-3655-4370-B5D6-FE8CA7FE1C44}" type="pres">
      <dgm:prSet presAssocID="{9117C4CA-926F-4D6B-942D-7031DA88E780}" presName="linear" presStyleCnt="0">
        <dgm:presLayoutVars>
          <dgm:animLvl val="lvl"/>
          <dgm:resizeHandles val="exact"/>
        </dgm:presLayoutVars>
      </dgm:prSet>
      <dgm:spPr/>
    </dgm:pt>
    <dgm:pt modelId="{19907C64-EE59-4C68-9E0C-7F1BC7A4C72A}" type="pres">
      <dgm:prSet presAssocID="{327918F8-03C0-40E8-BCE5-82404D0420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BC0D54-E460-4EAC-B8BA-FDA4C2021260}" type="pres">
      <dgm:prSet presAssocID="{55F3AE80-C208-41E0-BE4A-5EC10E19A60E}" presName="spacer" presStyleCnt="0"/>
      <dgm:spPr/>
    </dgm:pt>
    <dgm:pt modelId="{AC8AB0DD-6FA2-4592-955A-9EA6895FB915}" type="pres">
      <dgm:prSet presAssocID="{8CD58012-0DE2-4468-9ED2-5A5C55A969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FF5046-E07B-4E30-83B6-D8F0BAE2478A}" type="pres">
      <dgm:prSet presAssocID="{FAB69EA8-4055-4A45-ACDC-AB787A54E791}" presName="spacer" presStyleCnt="0"/>
      <dgm:spPr/>
    </dgm:pt>
    <dgm:pt modelId="{58B7BE9B-C5E7-4EC8-92B9-B11F7E6E4401}" type="pres">
      <dgm:prSet presAssocID="{638C4EC2-AEF6-4BB2-9EA7-63F3DD096E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DE27DF-3FC1-4E05-AF26-A9FCFEB91220}" type="pres">
      <dgm:prSet presAssocID="{A5ACECBA-3F60-46C4-9371-82AE61F3A336}" presName="spacer" presStyleCnt="0"/>
      <dgm:spPr/>
    </dgm:pt>
    <dgm:pt modelId="{D7DB0D9A-9B72-4A7E-B607-783455B5841B}" type="pres">
      <dgm:prSet presAssocID="{B49674C6-EBD7-475F-9ED1-5AF79355E4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612750B-543D-4538-93A4-9ED4244CD528}" srcId="{9117C4CA-926F-4D6B-942D-7031DA88E780}" destId="{327918F8-03C0-40E8-BCE5-82404D04202B}" srcOrd="0" destOrd="0" parTransId="{B4571452-8135-48C2-9CAE-340925273F25}" sibTransId="{55F3AE80-C208-41E0-BE4A-5EC10E19A60E}"/>
    <dgm:cxn modelId="{ABF6F83B-0169-480B-9868-C8B3B76E8933}" type="presOf" srcId="{638C4EC2-AEF6-4BB2-9EA7-63F3DD096EBC}" destId="{58B7BE9B-C5E7-4EC8-92B9-B11F7E6E4401}" srcOrd="0" destOrd="0" presId="urn:microsoft.com/office/officeart/2005/8/layout/vList2"/>
    <dgm:cxn modelId="{82C68541-5D6E-4D53-971D-E4A5D87305E0}" type="presOf" srcId="{9117C4CA-926F-4D6B-942D-7031DA88E780}" destId="{0AC99E15-3655-4370-B5D6-FE8CA7FE1C44}" srcOrd="0" destOrd="0" presId="urn:microsoft.com/office/officeart/2005/8/layout/vList2"/>
    <dgm:cxn modelId="{DFA48281-D265-4BC3-99EB-3DE566E046ED}" type="presOf" srcId="{8CD58012-0DE2-4468-9ED2-5A5C55A96971}" destId="{AC8AB0DD-6FA2-4592-955A-9EA6895FB915}" srcOrd="0" destOrd="0" presId="urn:microsoft.com/office/officeart/2005/8/layout/vList2"/>
    <dgm:cxn modelId="{F91D8883-E728-4DAC-8EDD-7216E36FC106}" type="presOf" srcId="{B49674C6-EBD7-475F-9ED1-5AF79355E432}" destId="{D7DB0D9A-9B72-4A7E-B607-783455B5841B}" srcOrd="0" destOrd="0" presId="urn:microsoft.com/office/officeart/2005/8/layout/vList2"/>
    <dgm:cxn modelId="{1D07E085-9C28-4F93-B410-46A28DC7E2D0}" type="presOf" srcId="{327918F8-03C0-40E8-BCE5-82404D04202B}" destId="{19907C64-EE59-4C68-9E0C-7F1BC7A4C72A}" srcOrd="0" destOrd="0" presId="urn:microsoft.com/office/officeart/2005/8/layout/vList2"/>
    <dgm:cxn modelId="{6F2452D9-7EEC-40BD-9F21-BA2282757FDE}" srcId="{9117C4CA-926F-4D6B-942D-7031DA88E780}" destId="{B49674C6-EBD7-475F-9ED1-5AF79355E432}" srcOrd="3" destOrd="0" parTransId="{3FE4AB8F-1E3D-4D69-A74A-B79F65B3C302}" sibTransId="{94329AEB-A0FC-4257-9CF0-A66C0E3AAE7D}"/>
    <dgm:cxn modelId="{0B1CE8F2-5A8F-4608-9DA3-78B57D32844F}" srcId="{9117C4CA-926F-4D6B-942D-7031DA88E780}" destId="{8CD58012-0DE2-4468-9ED2-5A5C55A96971}" srcOrd="1" destOrd="0" parTransId="{6FE21269-6C94-4335-92C6-C19867EA3F2D}" sibTransId="{FAB69EA8-4055-4A45-ACDC-AB787A54E791}"/>
    <dgm:cxn modelId="{65FEC6FF-E3DE-4388-813E-ACA08E6A4024}" srcId="{9117C4CA-926F-4D6B-942D-7031DA88E780}" destId="{638C4EC2-AEF6-4BB2-9EA7-63F3DD096EBC}" srcOrd="2" destOrd="0" parTransId="{35DFCED9-FC07-4132-9442-F6BFA235C6F0}" sibTransId="{A5ACECBA-3F60-46C4-9371-82AE61F3A336}"/>
    <dgm:cxn modelId="{95B57A4F-75F1-427E-9BC1-D9D54331CDAD}" type="presParOf" srcId="{0AC99E15-3655-4370-B5D6-FE8CA7FE1C44}" destId="{19907C64-EE59-4C68-9E0C-7F1BC7A4C72A}" srcOrd="0" destOrd="0" presId="urn:microsoft.com/office/officeart/2005/8/layout/vList2"/>
    <dgm:cxn modelId="{B753E396-3284-46C9-A8B7-20F3D7B5FEBE}" type="presParOf" srcId="{0AC99E15-3655-4370-B5D6-FE8CA7FE1C44}" destId="{91BC0D54-E460-4EAC-B8BA-FDA4C2021260}" srcOrd="1" destOrd="0" presId="urn:microsoft.com/office/officeart/2005/8/layout/vList2"/>
    <dgm:cxn modelId="{41249050-CA75-441C-8CE3-0B2D6B11CFF9}" type="presParOf" srcId="{0AC99E15-3655-4370-B5D6-FE8CA7FE1C44}" destId="{AC8AB0DD-6FA2-4592-955A-9EA6895FB915}" srcOrd="2" destOrd="0" presId="urn:microsoft.com/office/officeart/2005/8/layout/vList2"/>
    <dgm:cxn modelId="{D5DC517A-C333-4062-9D60-5D8EB6EB9FDF}" type="presParOf" srcId="{0AC99E15-3655-4370-B5D6-FE8CA7FE1C44}" destId="{3BFF5046-E07B-4E30-83B6-D8F0BAE2478A}" srcOrd="3" destOrd="0" presId="urn:microsoft.com/office/officeart/2005/8/layout/vList2"/>
    <dgm:cxn modelId="{A7077597-6E6F-426F-9FD8-3778473433F4}" type="presParOf" srcId="{0AC99E15-3655-4370-B5D6-FE8CA7FE1C44}" destId="{58B7BE9B-C5E7-4EC8-92B9-B11F7E6E4401}" srcOrd="4" destOrd="0" presId="urn:microsoft.com/office/officeart/2005/8/layout/vList2"/>
    <dgm:cxn modelId="{1FC154FB-DCE0-4BEE-94CE-88E35FBC0063}" type="presParOf" srcId="{0AC99E15-3655-4370-B5D6-FE8CA7FE1C44}" destId="{A3DE27DF-3FC1-4E05-AF26-A9FCFEB91220}" srcOrd="5" destOrd="0" presId="urn:microsoft.com/office/officeart/2005/8/layout/vList2"/>
    <dgm:cxn modelId="{4DA3C74E-B0FF-48B8-B021-DAFBDF4C9E08}" type="presParOf" srcId="{0AC99E15-3655-4370-B5D6-FE8CA7FE1C44}" destId="{D7DB0D9A-9B72-4A7E-B607-783455B584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7C4CA-926F-4D6B-942D-7031DA88E78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27918F8-03C0-40E8-BCE5-82404D04202B}">
      <dgm:prSet phldrT="[文字]"/>
      <dgm:spPr/>
      <dgm:t>
        <a:bodyPr/>
        <a:lstStyle/>
        <a:p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是什麼</a:t>
          </a:r>
        </a:p>
      </dgm:t>
    </dgm:pt>
    <dgm:pt modelId="{B4571452-8135-48C2-9CAE-340925273F25}" type="parTrans" cxnId="{F612750B-543D-4538-93A4-9ED4244CD528}">
      <dgm:prSet/>
      <dgm:spPr/>
      <dgm:t>
        <a:bodyPr/>
        <a:lstStyle/>
        <a:p>
          <a:endParaRPr lang="zh-TW" altLang="en-US"/>
        </a:p>
      </dgm:t>
    </dgm:pt>
    <dgm:pt modelId="{55F3AE80-C208-41E0-BE4A-5EC10E19A60E}" type="sibTrans" cxnId="{F612750B-543D-4538-93A4-9ED4244CD528}">
      <dgm:prSet/>
      <dgm:spPr/>
      <dgm:t>
        <a:bodyPr/>
        <a:lstStyle/>
        <a:p>
          <a:endParaRPr lang="zh-TW" altLang="en-US"/>
        </a:p>
      </dgm:t>
    </dgm:pt>
    <dgm:pt modelId="{8CD58012-0DE2-4468-9ED2-5A5C55A96971}">
      <dgm:prSet phldrT="[文字]"/>
      <dgm:spPr/>
      <dgm:t>
        <a:bodyPr/>
        <a:lstStyle/>
        <a:p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是怎麼誕生的</a:t>
          </a:r>
        </a:p>
      </dgm:t>
    </dgm:pt>
    <dgm:pt modelId="{6FE21269-6C94-4335-92C6-C19867EA3F2D}" type="parTrans" cxnId="{0B1CE8F2-5A8F-4608-9DA3-78B57D32844F}">
      <dgm:prSet/>
      <dgm:spPr/>
      <dgm:t>
        <a:bodyPr/>
        <a:lstStyle/>
        <a:p>
          <a:endParaRPr lang="zh-TW" altLang="en-US"/>
        </a:p>
      </dgm:t>
    </dgm:pt>
    <dgm:pt modelId="{FAB69EA8-4055-4A45-ACDC-AB787A54E791}" type="sibTrans" cxnId="{0B1CE8F2-5A8F-4608-9DA3-78B57D32844F}">
      <dgm:prSet/>
      <dgm:spPr/>
      <dgm:t>
        <a:bodyPr/>
        <a:lstStyle/>
        <a:p>
          <a:endParaRPr lang="zh-TW" altLang="en-US"/>
        </a:p>
      </dgm:t>
    </dgm:pt>
    <dgm:pt modelId="{638C4EC2-AEF6-4BB2-9EA7-63F3DD096EB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如何讓 </a:t>
          </a:r>
          <a:r>
            <a:rPr lang="en-US" altLang="zh-TW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發揮更大的力量</a:t>
          </a:r>
        </a:p>
      </dgm:t>
    </dgm:pt>
    <dgm:pt modelId="{35DFCED9-FC07-4132-9442-F6BFA235C6F0}" type="parTrans" cxnId="{65FEC6FF-E3DE-4388-813E-ACA08E6A4024}">
      <dgm:prSet/>
      <dgm:spPr/>
      <dgm:t>
        <a:bodyPr/>
        <a:lstStyle/>
        <a:p>
          <a:endParaRPr lang="zh-TW" altLang="en-US"/>
        </a:p>
      </dgm:t>
    </dgm:pt>
    <dgm:pt modelId="{A5ACECBA-3F60-46C4-9371-82AE61F3A336}" type="sibTrans" cxnId="{65FEC6FF-E3DE-4388-813E-ACA08E6A4024}">
      <dgm:prSet/>
      <dgm:spPr/>
      <dgm:t>
        <a:bodyPr/>
        <a:lstStyle/>
        <a:p>
          <a:endParaRPr lang="zh-TW" altLang="en-US"/>
        </a:p>
      </dgm:t>
    </dgm:pt>
    <dgm:pt modelId="{0AC99E15-3655-4370-B5D6-FE8CA7FE1C44}" type="pres">
      <dgm:prSet presAssocID="{9117C4CA-926F-4D6B-942D-7031DA88E780}" presName="linear" presStyleCnt="0">
        <dgm:presLayoutVars>
          <dgm:animLvl val="lvl"/>
          <dgm:resizeHandles val="exact"/>
        </dgm:presLayoutVars>
      </dgm:prSet>
      <dgm:spPr/>
    </dgm:pt>
    <dgm:pt modelId="{19907C64-EE59-4C68-9E0C-7F1BC7A4C72A}" type="pres">
      <dgm:prSet presAssocID="{327918F8-03C0-40E8-BCE5-82404D0420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BC0D54-E460-4EAC-B8BA-FDA4C2021260}" type="pres">
      <dgm:prSet presAssocID="{55F3AE80-C208-41E0-BE4A-5EC10E19A60E}" presName="spacer" presStyleCnt="0"/>
      <dgm:spPr/>
    </dgm:pt>
    <dgm:pt modelId="{AC8AB0DD-6FA2-4592-955A-9EA6895FB915}" type="pres">
      <dgm:prSet presAssocID="{8CD58012-0DE2-4468-9ED2-5A5C55A969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FF5046-E07B-4E30-83B6-D8F0BAE2478A}" type="pres">
      <dgm:prSet presAssocID="{FAB69EA8-4055-4A45-ACDC-AB787A54E791}" presName="spacer" presStyleCnt="0"/>
      <dgm:spPr/>
    </dgm:pt>
    <dgm:pt modelId="{58B7BE9B-C5E7-4EC8-92B9-B11F7E6E4401}" type="pres">
      <dgm:prSet presAssocID="{638C4EC2-AEF6-4BB2-9EA7-63F3DD096E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12750B-543D-4538-93A4-9ED4244CD528}" srcId="{9117C4CA-926F-4D6B-942D-7031DA88E780}" destId="{327918F8-03C0-40E8-BCE5-82404D04202B}" srcOrd="0" destOrd="0" parTransId="{B4571452-8135-48C2-9CAE-340925273F25}" sibTransId="{55F3AE80-C208-41E0-BE4A-5EC10E19A60E}"/>
    <dgm:cxn modelId="{ABF6F83B-0169-480B-9868-C8B3B76E8933}" type="presOf" srcId="{638C4EC2-AEF6-4BB2-9EA7-63F3DD096EBC}" destId="{58B7BE9B-C5E7-4EC8-92B9-B11F7E6E4401}" srcOrd="0" destOrd="0" presId="urn:microsoft.com/office/officeart/2005/8/layout/vList2"/>
    <dgm:cxn modelId="{82C68541-5D6E-4D53-971D-E4A5D87305E0}" type="presOf" srcId="{9117C4CA-926F-4D6B-942D-7031DA88E780}" destId="{0AC99E15-3655-4370-B5D6-FE8CA7FE1C44}" srcOrd="0" destOrd="0" presId="urn:microsoft.com/office/officeart/2005/8/layout/vList2"/>
    <dgm:cxn modelId="{DFA48281-D265-4BC3-99EB-3DE566E046ED}" type="presOf" srcId="{8CD58012-0DE2-4468-9ED2-5A5C55A96971}" destId="{AC8AB0DD-6FA2-4592-955A-9EA6895FB915}" srcOrd="0" destOrd="0" presId="urn:microsoft.com/office/officeart/2005/8/layout/vList2"/>
    <dgm:cxn modelId="{1D07E085-9C28-4F93-B410-46A28DC7E2D0}" type="presOf" srcId="{327918F8-03C0-40E8-BCE5-82404D04202B}" destId="{19907C64-EE59-4C68-9E0C-7F1BC7A4C72A}" srcOrd="0" destOrd="0" presId="urn:microsoft.com/office/officeart/2005/8/layout/vList2"/>
    <dgm:cxn modelId="{0B1CE8F2-5A8F-4608-9DA3-78B57D32844F}" srcId="{9117C4CA-926F-4D6B-942D-7031DA88E780}" destId="{8CD58012-0DE2-4468-9ED2-5A5C55A96971}" srcOrd="1" destOrd="0" parTransId="{6FE21269-6C94-4335-92C6-C19867EA3F2D}" sibTransId="{FAB69EA8-4055-4A45-ACDC-AB787A54E791}"/>
    <dgm:cxn modelId="{65FEC6FF-E3DE-4388-813E-ACA08E6A4024}" srcId="{9117C4CA-926F-4D6B-942D-7031DA88E780}" destId="{638C4EC2-AEF6-4BB2-9EA7-63F3DD096EBC}" srcOrd="2" destOrd="0" parTransId="{35DFCED9-FC07-4132-9442-F6BFA235C6F0}" sibTransId="{A5ACECBA-3F60-46C4-9371-82AE61F3A336}"/>
    <dgm:cxn modelId="{95B57A4F-75F1-427E-9BC1-D9D54331CDAD}" type="presParOf" srcId="{0AC99E15-3655-4370-B5D6-FE8CA7FE1C44}" destId="{19907C64-EE59-4C68-9E0C-7F1BC7A4C72A}" srcOrd="0" destOrd="0" presId="urn:microsoft.com/office/officeart/2005/8/layout/vList2"/>
    <dgm:cxn modelId="{B753E396-3284-46C9-A8B7-20F3D7B5FEBE}" type="presParOf" srcId="{0AC99E15-3655-4370-B5D6-FE8CA7FE1C44}" destId="{91BC0D54-E460-4EAC-B8BA-FDA4C2021260}" srcOrd="1" destOrd="0" presId="urn:microsoft.com/office/officeart/2005/8/layout/vList2"/>
    <dgm:cxn modelId="{41249050-CA75-441C-8CE3-0B2D6B11CFF9}" type="presParOf" srcId="{0AC99E15-3655-4370-B5D6-FE8CA7FE1C44}" destId="{AC8AB0DD-6FA2-4592-955A-9EA6895FB915}" srcOrd="2" destOrd="0" presId="urn:microsoft.com/office/officeart/2005/8/layout/vList2"/>
    <dgm:cxn modelId="{D5DC517A-C333-4062-9D60-5D8EB6EB9FDF}" type="presParOf" srcId="{0AC99E15-3655-4370-B5D6-FE8CA7FE1C44}" destId="{3BFF5046-E07B-4E30-83B6-D8F0BAE2478A}" srcOrd="3" destOrd="0" presId="urn:microsoft.com/office/officeart/2005/8/layout/vList2"/>
    <dgm:cxn modelId="{A7077597-6E6F-426F-9FD8-3778473433F4}" type="presParOf" srcId="{0AC99E15-3655-4370-B5D6-FE8CA7FE1C44}" destId="{58B7BE9B-C5E7-4EC8-92B9-B11F7E6E44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07C64-EE59-4C68-9E0C-7F1BC7A4C72A}">
      <dsp:nvSpPr>
        <dsp:cNvPr id="0" name=""/>
        <dsp:cNvSpPr/>
      </dsp:nvSpPr>
      <dsp:spPr>
        <a:xfrm>
          <a:off x="0" y="2619"/>
          <a:ext cx="10515600" cy="1364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是什麼</a:t>
          </a:r>
        </a:p>
      </dsp:txBody>
      <dsp:txXfrm>
        <a:off x="66596" y="69215"/>
        <a:ext cx="10382408" cy="1231028"/>
      </dsp:txXfrm>
    </dsp:sp>
    <dsp:sp modelId="{AC8AB0DD-6FA2-4592-955A-9EA6895FB915}">
      <dsp:nvSpPr>
        <dsp:cNvPr id="0" name=""/>
        <dsp:cNvSpPr/>
      </dsp:nvSpPr>
      <dsp:spPr>
        <a:xfrm>
          <a:off x="0" y="1493559"/>
          <a:ext cx="10515600" cy="136422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是怎麼誕生的</a:t>
          </a:r>
        </a:p>
      </dsp:txBody>
      <dsp:txXfrm>
        <a:off x="66596" y="1560155"/>
        <a:ext cx="10382408" cy="1231028"/>
      </dsp:txXfrm>
    </dsp:sp>
    <dsp:sp modelId="{58B7BE9B-C5E7-4EC8-92B9-B11F7E6E4401}">
      <dsp:nvSpPr>
        <dsp:cNvPr id="0" name=""/>
        <dsp:cNvSpPr/>
      </dsp:nvSpPr>
      <dsp:spPr>
        <a:xfrm>
          <a:off x="0" y="2984499"/>
          <a:ext cx="10515600" cy="13642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如何讓 </a:t>
          </a:r>
          <a:r>
            <a:rPr lang="en-US" altLang="zh-TW" sz="44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發揮更大的力量</a:t>
          </a:r>
        </a:p>
      </dsp:txBody>
      <dsp:txXfrm>
        <a:off x="66596" y="3051095"/>
        <a:ext cx="10382408" cy="123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07C64-EE59-4C68-9E0C-7F1BC7A4C72A}">
      <dsp:nvSpPr>
        <dsp:cNvPr id="0" name=""/>
        <dsp:cNvSpPr/>
      </dsp:nvSpPr>
      <dsp:spPr>
        <a:xfrm>
          <a:off x="0" y="53109"/>
          <a:ext cx="10515600" cy="992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是什麼</a:t>
          </a:r>
        </a:p>
      </dsp:txBody>
      <dsp:txXfrm>
        <a:off x="48433" y="101542"/>
        <a:ext cx="10418734" cy="895294"/>
      </dsp:txXfrm>
    </dsp:sp>
    <dsp:sp modelId="{AC8AB0DD-6FA2-4592-955A-9EA6895FB915}">
      <dsp:nvSpPr>
        <dsp:cNvPr id="0" name=""/>
        <dsp:cNvSpPr/>
      </dsp:nvSpPr>
      <dsp:spPr>
        <a:xfrm>
          <a:off x="0" y="1137429"/>
          <a:ext cx="10515600" cy="99216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是怎麼誕生的</a:t>
          </a:r>
        </a:p>
      </dsp:txBody>
      <dsp:txXfrm>
        <a:off x="48433" y="1185862"/>
        <a:ext cx="10418734" cy="895294"/>
      </dsp:txXfrm>
    </dsp:sp>
    <dsp:sp modelId="{58B7BE9B-C5E7-4EC8-92B9-B11F7E6E4401}">
      <dsp:nvSpPr>
        <dsp:cNvPr id="0" name=""/>
        <dsp:cNvSpPr/>
      </dsp:nvSpPr>
      <dsp:spPr>
        <a:xfrm>
          <a:off x="0" y="2221749"/>
          <a:ext cx="10515600" cy="99216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如何讓 </a:t>
          </a:r>
          <a:r>
            <a:rPr lang="en-US" altLang="zh-TW" sz="32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發揮更大的力量</a:t>
          </a:r>
        </a:p>
      </dsp:txBody>
      <dsp:txXfrm>
        <a:off x="48433" y="2270182"/>
        <a:ext cx="10418734" cy="895294"/>
      </dsp:txXfrm>
    </dsp:sp>
    <dsp:sp modelId="{D7DB0D9A-9B72-4A7E-B607-783455B5841B}">
      <dsp:nvSpPr>
        <dsp:cNvPr id="0" name=""/>
        <dsp:cNvSpPr/>
      </dsp:nvSpPr>
      <dsp:spPr>
        <a:xfrm>
          <a:off x="0" y="3306069"/>
          <a:ext cx="10515600" cy="99216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如何打造自己的 </a:t>
          </a:r>
          <a:r>
            <a:rPr lang="en-US" altLang="zh-TW" sz="32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433" y="3354502"/>
        <a:ext cx="10418734" cy="895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07C64-EE59-4C68-9E0C-7F1BC7A4C72A}">
      <dsp:nvSpPr>
        <dsp:cNvPr id="0" name=""/>
        <dsp:cNvSpPr/>
      </dsp:nvSpPr>
      <dsp:spPr>
        <a:xfrm>
          <a:off x="0" y="2619"/>
          <a:ext cx="10515600" cy="1364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是什麼</a:t>
          </a:r>
        </a:p>
      </dsp:txBody>
      <dsp:txXfrm>
        <a:off x="66596" y="69215"/>
        <a:ext cx="10382408" cy="1231028"/>
      </dsp:txXfrm>
    </dsp:sp>
    <dsp:sp modelId="{AC8AB0DD-6FA2-4592-955A-9EA6895FB915}">
      <dsp:nvSpPr>
        <dsp:cNvPr id="0" name=""/>
        <dsp:cNvSpPr/>
      </dsp:nvSpPr>
      <dsp:spPr>
        <a:xfrm>
          <a:off x="0" y="1493559"/>
          <a:ext cx="10515600" cy="136422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en-US" altLang="zh-TW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是怎麼誕生的</a:t>
          </a:r>
        </a:p>
      </dsp:txBody>
      <dsp:txXfrm>
        <a:off x="66596" y="1560155"/>
        <a:ext cx="10382408" cy="1231028"/>
      </dsp:txXfrm>
    </dsp:sp>
    <dsp:sp modelId="{58B7BE9B-C5E7-4EC8-92B9-B11F7E6E4401}">
      <dsp:nvSpPr>
        <dsp:cNvPr id="0" name=""/>
        <dsp:cNvSpPr/>
      </dsp:nvSpPr>
      <dsp:spPr>
        <a:xfrm>
          <a:off x="0" y="2984499"/>
          <a:ext cx="10515600" cy="13642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如何讓 </a:t>
          </a:r>
          <a:r>
            <a:rPr lang="en-US" altLang="zh-TW" sz="4400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ChatGPT</a:t>
          </a: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發揮更大的力量</a:t>
          </a:r>
        </a:p>
      </dsp:txBody>
      <dsp:txXfrm>
        <a:off x="66596" y="3051095"/>
        <a:ext cx="10382408" cy="1231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A5678-031C-4FB1-9A6A-D3F17FA6E50E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2BC1B-55DA-4C9C-9730-8AD02EEF4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72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TODO:</a:t>
            </a:r>
          </a:p>
          <a:p>
            <a:r>
              <a:rPr lang="en-US" altLang="zh-TW" dirty="0"/>
              <a:t>-- </a:t>
            </a:r>
            <a:r>
              <a:rPr lang="en-US" altLang="zh-TW" dirty="0" err="1"/>
              <a:t>AutoGPT</a:t>
            </a:r>
            <a:endParaRPr lang="en-US" altLang="zh-TW" dirty="0"/>
          </a:p>
          <a:p>
            <a:r>
              <a:rPr lang="en-US" altLang="zh-TW" dirty="0"/>
              <a:t>-- </a:t>
            </a:r>
            <a:r>
              <a:rPr lang="en-US" altLang="zh-TW" dirty="0" err="1"/>
              <a:t>Relection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-- Adding new fine-tune service</a:t>
            </a:r>
          </a:p>
          <a:p>
            <a:r>
              <a:rPr lang="en-US" altLang="zh-TW" dirty="0"/>
              <a:t>-- </a:t>
            </a:r>
            <a:r>
              <a:rPr lang="zh-TW" altLang="en-US" dirty="0"/>
              <a:t>結語感覺需要改一下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2BC1B-55DA-4C9C-9730-8AD02EEF404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06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GPT: https://cdn.openai.com/research-covers/language-unsupervised/language_understanding_paper.pdf</a:t>
            </a:r>
          </a:p>
          <a:p>
            <a:r>
              <a:rPr lang="en-US" altLang="zh-TW" dirty="0"/>
              <a:t>GPT-2: https://cdn.openai.com/better-language-models/language_models_are_unsupervised_multitask_learners.pdf </a:t>
            </a:r>
          </a:p>
          <a:p>
            <a:r>
              <a:rPr lang="en-US" altLang="zh-TW" dirty="0"/>
              <a:t>GPT-3: https://arxiv.org/abs/2005.14165</a:t>
            </a:r>
          </a:p>
          <a:p>
            <a:r>
              <a:rPr lang="en-US" altLang="zh-TW" dirty="0"/>
              <a:t>GPT-3.5: </a:t>
            </a:r>
            <a:r>
              <a:rPr lang="zh-TW" altLang="en-US" dirty="0"/>
              <a:t>https://platform.openai.com/docs/model-index-for-researchers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9E06F-9E65-478D-BEAE-6F89C6AB62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3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9E06F-9E65-478D-BEAE-6F89C6AB62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40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統一律師資格考試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（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Google Sans"/>
              </a:rPr>
              <a:t>Uniform Bar Examination, UBE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F3F33-D2CF-4770-80E0-0EAE0DD0658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774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135A4-5627-4053-96B5-129B204E723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56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b="0" i="0" dirty="0">
                <a:solidFill>
                  <a:srgbClr val="374151"/>
                </a:solidFill>
                <a:effectLst/>
                <a:latin typeface="Söhne"/>
              </a:rPr>
              <a:t>聽到這種情況真是令人遺憾，因為它可能會造成很大的痛苦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...</a:t>
            </a:r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135A4-5627-4053-96B5-129B204E723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10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Rhythm</a:t>
            </a:r>
            <a:r>
              <a:rPr lang="zh-TW" altLang="en-US" dirty="0"/>
              <a:t> </a:t>
            </a:r>
            <a:r>
              <a:rPr lang="en-US" altLang="zh-TW" dirty="0"/>
              <a:t>-&gt; </a:t>
            </a:r>
            <a:r>
              <a:rPr lang="en-US" altLang="zh-TW" dirty="0" err="1"/>
              <a:t>rithem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Human speech conveys a rich stream of information, which may contain many components entangled with each other such as content, , pitch, timbre, emotion, and accent, </a:t>
            </a:r>
            <a:r>
              <a:rPr lang="en-US" altLang="zh-TW" dirty="0" err="1"/>
              <a:t>etc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3DE56-AECC-4286-AC69-BB07E722DDD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29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PowerPoint </a:t>
            </a:r>
            <a:r>
              <a:rPr lang="zh-TW" altLang="en-US" dirty="0"/>
              <a:t>內建圖庫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135A4-5627-4053-96B5-129B204E723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10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是什麼</a:t>
            </a:r>
            <a:endParaRPr lang="en-US" altLang="zh-TW" dirty="0"/>
          </a:p>
          <a:p>
            <a:r>
              <a:rPr lang="zh-TW" altLang="en-US" dirty="0"/>
              <a:t>劃時代的意義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不是罐頭訊息</a:t>
            </a:r>
            <a:endParaRPr lang="en-US" altLang="zh-TW" dirty="0"/>
          </a:p>
          <a:p>
            <a:r>
              <a:rPr lang="zh-TW" altLang="en-US" dirty="0"/>
              <a:t>不是搜尋引擎</a:t>
            </a:r>
            <a:endParaRPr lang="en-US" altLang="zh-TW" dirty="0"/>
          </a:p>
          <a:p>
            <a:r>
              <a:rPr lang="zh-TW" altLang="en-US" dirty="0"/>
              <a:t>喜歡瞎掰答案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2BC1B-55DA-4C9C-9730-8AD02EEF40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457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隻雞和</a:t>
            </a:r>
            <a:r>
              <a:rPr lang="en-US" altLang="zh-TW" sz="12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2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隻兔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2BC1B-55DA-4C9C-9730-8AD02EEF4044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266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蘇軒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’s paper: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https://arxiv.org/abs/2206.03931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245C-3768-4961-8FED-AE21EB15CBA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9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是什麼</a:t>
            </a:r>
            <a:endParaRPr lang="en-US" altLang="zh-TW" dirty="0"/>
          </a:p>
          <a:p>
            <a:r>
              <a:rPr lang="zh-TW" altLang="en-US" dirty="0"/>
              <a:t>劃時代的意義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不是罐頭訊息</a:t>
            </a:r>
            <a:endParaRPr lang="en-US" altLang="zh-TW" dirty="0"/>
          </a:p>
          <a:p>
            <a:r>
              <a:rPr lang="zh-TW" altLang="en-US" dirty="0"/>
              <a:t>不是搜尋引擎</a:t>
            </a:r>
            <a:endParaRPr lang="en-US" altLang="zh-TW" dirty="0"/>
          </a:p>
          <a:p>
            <a:r>
              <a:rPr lang="zh-TW" altLang="en-US" dirty="0"/>
              <a:t>喜歡瞎掰答案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2BC1B-55DA-4C9C-9730-8AD02EEF40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86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2BC1B-55DA-4C9C-9730-8AD02EEF40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63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是什麼</a:t>
            </a:r>
            <a:endParaRPr lang="en-US" altLang="zh-TW" dirty="0"/>
          </a:p>
          <a:p>
            <a:r>
              <a:rPr lang="zh-TW" altLang="en-US" dirty="0"/>
              <a:t>劃時代的意義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不是罐頭訊息</a:t>
            </a:r>
            <a:endParaRPr lang="en-US" altLang="zh-TW" dirty="0"/>
          </a:p>
          <a:p>
            <a:r>
              <a:rPr lang="zh-TW" altLang="en-US" dirty="0"/>
              <a:t>不是搜尋引擎</a:t>
            </a:r>
            <a:endParaRPr lang="en-US" altLang="zh-TW" dirty="0"/>
          </a:p>
          <a:p>
            <a:r>
              <a:rPr lang="zh-TW" altLang="en-US" dirty="0"/>
              <a:t>喜歡瞎掰答案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2BC1B-55DA-4C9C-9730-8AD02EEF40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9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Generative Pre</a:t>
            </a:r>
            <a:r>
              <a:rPr lang="en-US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altLang="zh-TW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trained Transformer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9E06F-9E65-478D-BEAE-6F89C6AB62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38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Wait ! There is a simple solution ……</a:t>
            </a:r>
          </a:p>
          <a:p>
            <a:endParaRPr lang="en-US" altLang="zh-TW" dirty="0"/>
          </a:p>
          <a:p>
            <a:r>
              <a:rPr lang="en-US" altLang="zh-TW" dirty="0"/>
              <a:t>If there is no language </a:t>
            </a:r>
          </a:p>
          <a:p>
            <a:r>
              <a:rPr lang="zh-TW" altLang="en-US" dirty="0"/>
              <a:t>還有其他缺點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F6C74-AF2D-4228-B06E-6084D9AD6A4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3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沒有辦法蒐集到資料嗎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找一個類似的任務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9E06F-9E65-478D-BEAE-6F89C6AB62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4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9E06F-9E65-478D-BEAE-6F89C6AB62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68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光靠預訓練就已經很強了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9E06F-9E65-478D-BEAE-6F89C6AB62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2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9E06F-9E65-478D-BEAE-6F89C6AB62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1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E5F7A-B454-F23A-D4F4-A84B49F4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A92ECAB-E0D7-5F59-7B96-DC146B120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589060-90C2-F5FB-F060-43449824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5B471F-2841-58E8-0B9B-D627DCF3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092153-5738-2239-9E0A-064F19FE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2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7A802-926D-F8F4-0577-2BAF8E5C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AA0E3DD-B933-7F08-1AD9-5F5C2A29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95C294-B644-A892-AA03-98B35B39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CE7D43-85D3-88C3-C799-96506CD7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1FA395-0EA6-93E3-9BC1-8A7DCB7C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64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E50855F-4142-ECF1-0054-B0314B6EC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267314-6B4F-20BD-E819-420652D18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B906F3-4A35-CDE3-E37A-3ED88D4E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6A9642-6ABC-89E8-F3B5-D5CBEBE3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90BA7E-52A1-282E-54DB-40E92259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53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54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66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95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55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711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428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872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46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782B3B-F263-17D8-B1AA-D98B0BED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5D63AD-0972-957D-B23E-0B23E73A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B7A6B5-4258-5D83-9976-4C4A26DF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B1831B-B15D-18E2-4C15-22C1A6D6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7718DA-B961-BD9D-610E-90016535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365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508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076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67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D62B95-A598-A74D-0CA3-DBD21482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AFDE24-4230-5CF0-6ED4-B41E4807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470611-CD3B-5A65-1A6F-D34F4735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BD803D-0D75-36F0-E845-C4993863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5FB66E-3F95-2A12-BC17-A1122A50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00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A15ED0-A5DF-8817-169D-FDBB2854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BA8DDE-D1AB-C2B1-8E4C-A917B7AA0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7973777-8DB8-094D-922D-F00751C90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2084BFC-B751-E424-23EF-7462E396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20CA85-6C83-FF2D-2E5F-76F21A9E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B4F9C6-3E6F-8CD1-3B7D-57E3BFCB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2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76FF7B-F163-E2EE-2B4F-EFE52EE5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21CE70-EF36-27AE-82C6-6C512C20B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F82FB4-89CC-8D30-4A95-8DCFCD68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5055CE-D088-D4DB-15D6-28A4C3A4C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D914394-8E58-DDE5-751F-8CE67BBE2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4AF326C-D2E1-E365-3944-237C7CC2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62E1EEF-2B46-AAD5-630C-F19562CB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4DF386-4ED8-8E38-9700-2173B55F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2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4D61F4-2CD4-37E6-5B71-58C97A48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3CDDC84-FEB3-2593-652D-61735FE1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5DD3E2-0B25-E96F-463E-A1EBE4BF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1BF5EE-9B58-3ADE-2500-2956FD87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07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8FCBBB2-0602-C9AC-99AD-84D34BEC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ED042A-16D1-CC0B-5227-5F116755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0B6C50-BDAC-CFFF-F858-7FFD6A8F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68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2F6BA3-22A3-42E7-7B79-195F5B25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869093-D95E-933C-D71C-BA78234C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2126C91-81E2-E859-79BD-FCCBC80A9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EB7790-F8BA-337C-897B-FE50D18F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8B3333-C2A6-4592-6DA2-5F9841E8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6FF127-C44E-1ABA-5B42-873A6FB0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47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309A3-E806-8E39-D026-E7F98AAD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B96619D-E1F8-4851-D466-DEB2FD01A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5B1EE1B-E7DE-E1C3-CD50-9840C488C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9AA4FE-706A-8FC3-FA4C-2B70D0EC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900288-DD89-C076-DAB8-DF2A4724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28566C-DCA7-7072-3E63-AC612C31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16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8BE2FC1-32D0-2E8A-9003-C646AE6A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9EC394-EB6E-1B32-340F-56C505AB6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03A892-8212-6699-1FD1-8B457951F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9C54-4733-457E-A504-C67997F7719F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C96D64-1D26-A3AB-4EC4-B849601FB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4DA056-8C9F-7BD0-D942-E4083690A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F477-10EE-496D-83CC-39457AE0EF5B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74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C95E7-7DD2-70F8-1CD2-1A2EE4C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A2BCC53-A0E5-D50F-153A-17EF3FF08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正確認識你的新助理 </a:t>
            </a:r>
            <a:r>
              <a:rPr lang="en-US" altLang="zh-TW" sz="660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sz="66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06BF65-1C53-B383-646D-7440C34A4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90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08BEA050-7859-4428-25EC-0D9D6C40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27" y="4641485"/>
            <a:ext cx="1421542" cy="183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02CB6B2-93DD-7C68-6016-CA37BAF5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一般機器是怎麼學習的？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DFCF925-B39B-29C2-65CF-78DDACBD3FCB}"/>
              </a:ext>
            </a:extLst>
          </p:cNvPr>
          <p:cNvSpPr txBox="1"/>
          <p:nvPr/>
        </p:nvSpPr>
        <p:spPr>
          <a:xfrm rot="5400000">
            <a:off x="5842944" y="2958213"/>
            <a:ext cx="896799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3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99C1D101-71F1-5D3C-7017-9A74F6E4A8BF}"/>
              </a:ext>
            </a:extLst>
          </p:cNvPr>
          <p:cNvCxnSpPr>
            <a:cxnSpLocks/>
          </p:cNvCxnSpPr>
          <p:nvPr/>
        </p:nvCxnSpPr>
        <p:spPr>
          <a:xfrm>
            <a:off x="5939844" y="2168447"/>
            <a:ext cx="51469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E367955-5BD0-9075-6F54-29E6DBF63F36}"/>
              </a:ext>
            </a:extLst>
          </p:cNvPr>
          <p:cNvSpPr txBox="1"/>
          <p:nvPr/>
        </p:nvSpPr>
        <p:spPr>
          <a:xfrm>
            <a:off x="3867598" y="1929190"/>
            <a:ext cx="183254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eat an apple</a:t>
            </a:r>
            <a:endParaRPr kumimoji="0" lang="zh-TW" alt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356FB05-D97D-048B-CFE9-33490FD1FA58}"/>
              </a:ext>
            </a:extLst>
          </p:cNvPr>
          <p:cNvSpPr txBox="1"/>
          <p:nvPr/>
        </p:nvSpPr>
        <p:spPr>
          <a:xfrm>
            <a:off x="6835538" y="1957287"/>
            <a:ext cx="125659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我吃蘋果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A4CC7C4B-4F93-08DF-AD16-1143D23F357E}"/>
              </a:ext>
            </a:extLst>
          </p:cNvPr>
          <p:cNvCxnSpPr>
            <a:cxnSpLocks/>
          </p:cNvCxnSpPr>
          <p:nvPr/>
        </p:nvCxnSpPr>
        <p:spPr>
          <a:xfrm>
            <a:off x="5939844" y="2677838"/>
            <a:ext cx="51469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C5F498B-160F-7A03-763C-46D96E24F4DC}"/>
              </a:ext>
            </a:extLst>
          </p:cNvPr>
          <p:cNvSpPr txBox="1"/>
          <p:nvPr/>
        </p:nvSpPr>
        <p:spPr>
          <a:xfrm>
            <a:off x="3856841" y="2446679"/>
            <a:ext cx="183254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You eat an orange</a:t>
            </a:r>
            <a:endParaRPr kumimoji="0" lang="zh-TW" alt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9C1BCE3-09E3-6599-0C24-D4497C7EB9D4}"/>
              </a:ext>
            </a:extLst>
          </p:cNvPr>
          <p:cNvSpPr txBox="1"/>
          <p:nvPr/>
        </p:nvSpPr>
        <p:spPr>
          <a:xfrm>
            <a:off x="6835943" y="2483372"/>
            <a:ext cx="134724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你吃橘子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CA2823D-A761-5F99-8A20-62AFB2145C1A}"/>
              </a:ext>
            </a:extLst>
          </p:cNvPr>
          <p:cNvCxnSpPr/>
          <p:nvPr/>
        </p:nvCxnSpPr>
        <p:spPr>
          <a:xfrm>
            <a:off x="4750534" y="5723244"/>
            <a:ext cx="54777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09618B12-87E0-0C3F-BA66-2B1CB2F7DCD3}"/>
              </a:ext>
            </a:extLst>
          </p:cNvPr>
          <p:cNvCxnSpPr/>
          <p:nvPr/>
        </p:nvCxnSpPr>
        <p:spPr>
          <a:xfrm>
            <a:off x="6994734" y="5714884"/>
            <a:ext cx="54777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398C73FC-BADF-CC47-66E8-AFD02C5EF5A3}"/>
              </a:ext>
            </a:extLst>
          </p:cNvPr>
          <p:cNvSpPr txBox="1"/>
          <p:nvPr/>
        </p:nvSpPr>
        <p:spPr>
          <a:xfrm>
            <a:off x="883194" y="1740284"/>
            <a:ext cx="312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以英文翻中文為例</a:t>
            </a:r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FEFF6E7C-00DC-4D7F-85D7-EC895819419E}"/>
              </a:ext>
            </a:extLst>
          </p:cNvPr>
          <p:cNvSpPr/>
          <p:nvPr/>
        </p:nvSpPr>
        <p:spPr>
          <a:xfrm>
            <a:off x="8435404" y="1929190"/>
            <a:ext cx="481746" cy="1499810"/>
          </a:xfrm>
          <a:prstGeom prst="rightBrace">
            <a:avLst>
              <a:gd name="adj1" fmla="val 3392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1C4D66D-D632-BEB9-8F51-BF7F8F67A7D8}"/>
              </a:ext>
            </a:extLst>
          </p:cNvPr>
          <p:cNvSpPr txBox="1"/>
          <p:nvPr/>
        </p:nvSpPr>
        <p:spPr>
          <a:xfrm>
            <a:off x="9046342" y="2262339"/>
            <a:ext cx="230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蒐集大量中英成對例句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6677805-58CB-507A-8799-618F6AD0B409}"/>
              </a:ext>
            </a:extLst>
          </p:cNvPr>
          <p:cNvSpPr txBox="1"/>
          <p:nvPr/>
        </p:nvSpPr>
        <p:spPr>
          <a:xfrm>
            <a:off x="9062966" y="3088707"/>
            <a:ext cx="230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督導式學習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0A652CE-F8B7-55F6-2AD4-4F82FF556CD4}"/>
                  </a:ext>
                </a:extLst>
              </p:cNvPr>
              <p:cNvSpPr txBox="1"/>
              <p:nvPr/>
            </p:nvSpPr>
            <p:spPr>
              <a:xfrm>
                <a:off x="2938811" y="3805024"/>
                <a:ext cx="2966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機器自己尋找函式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𝑓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0A652CE-F8B7-55F6-2AD4-4F82FF556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11" y="3805024"/>
                <a:ext cx="2966291" cy="461665"/>
              </a:xfrm>
              <a:prstGeom prst="rect">
                <a:avLst/>
              </a:prstGeom>
              <a:blipFill>
                <a:blip r:embed="rId4"/>
                <a:stretch>
                  <a:fillRect t="-9211" r="-1437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EEEC88EF-0272-ECCE-DB5B-7BCBE7824882}"/>
              </a:ext>
            </a:extLst>
          </p:cNvPr>
          <p:cNvSpPr/>
          <p:nvPr/>
        </p:nvSpPr>
        <p:spPr>
          <a:xfrm>
            <a:off x="5933487" y="3598410"/>
            <a:ext cx="514696" cy="896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語音泡泡: 圓角矩形 31">
            <a:extLst>
              <a:ext uri="{FF2B5EF4-FFF2-40B4-BE49-F238E27FC236}">
                <a16:creationId xmlns:a16="http://schemas.microsoft.com/office/drawing/2014/main" id="{CC550D7F-D331-CACB-D069-B35C2589C418}"/>
              </a:ext>
            </a:extLst>
          </p:cNvPr>
          <p:cNvSpPr/>
          <p:nvPr/>
        </p:nvSpPr>
        <p:spPr>
          <a:xfrm>
            <a:off x="6823469" y="3947947"/>
            <a:ext cx="3097474" cy="976652"/>
          </a:xfrm>
          <a:prstGeom prst="wedgeRoundRectCallout">
            <a:avLst>
              <a:gd name="adj1" fmla="val -56959"/>
              <a:gd name="adj2" fmla="val 4228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=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我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you =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你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apple =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蘋果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orange =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橘子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6723FC2-8E1E-81D7-23D4-F8CD131F7D89}"/>
              </a:ext>
            </a:extLst>
          </p:cNvPr>
          <p:cNvSpPr txBox="1"/>
          <p:nvPr/>
        </p:nvSpPr>
        <p:spPr>
          <a:xfrm>
            <a:off x="2916106" y="5489473"/>
            <a:ext cx="183254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You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eat an apple</a:t>
            </a:r>
            <a:endParaRPr kumimoji="0" lang="zh-TW" alt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7378742-C7DD-7CE0-DDB5-59792447EE43}"/>
              </a:ext>
            </a:extLst>
          </p:cNvPr>
          <p:cNvSpPr txBox="1"/>
          <p:nvPr/>
        </p:nvSpPr>
        <p:spPr>
          <a:xfrm>
            <a:off x="7712604" y="5538578"/>
            <a:ext cx="134724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你吃蘋果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A24427D-CBDD-DC18-BF43-5DA430A5647E}"/>
                  </a:ext>
                </a:extLst>
              </p:cNvPr>
              <p:cNvSpPr txBox="1"/>
              <p:nvPr/>
            </p:nvSpPr>
            <p:spPr>
              <a:xfrm>
                <a:off x="5230662" y="4681647"/>
                <a:ext cx="675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A24427D-CBDD-DC18-BF43-5DA430A56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662" y="4681647"/>
                <a:ext cx="675048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形 5" descr="女教授 以實心填滿">
            <a:extLst>
              <a:ext uri="{FF2B5EF4-FFF2-40B4-BE49-F238E27FC236}">
                <a16:creationId xmlns:a16="http://schemas.microsoft.com/office/drawing/2014/main" id="{E99B29D2-7E0A-F882-7FE4-A92F2C7A2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6342" y="768059"/>
            <a:ext cx="1373894" cy="13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7" grpId="0"/>
      <p:bldP spid="25" grpId="0"/>
      <p:bldP spid="28" grpId="0"/>
      <p:bldP spid="7" grpId="0"/>
      <p:bldP spid="8" grpId="0" animBg="1"/>
      <p:bldP spid="9" grpId="0"/>
      <p:bldP spid="10" grpId="0"/>
      <p:bldP spid="13" grpId="0"/>
      <p:bldP spid="14" grpId="0" animBg="1"/>
      <p:bldP spid="32" grpId="0" animBg="1"/>
      <p:bldP spid="33" grpId="0"/>
      <p:bldP spid="4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 descr="女教授 以實心填滿">
            <a:extLst>
              <a:ext uri="{FF2B5EF4-FFF2-40B4-BE49-F238E27FC236}">
                <a16:creationId xmlns:a16="http://schemas.microsoft.com/office/drawing/2014/main" id="{5215B01E-BB69-403C-2CE0-52CCF6A8A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8899" y="982787"/>
            <a:ext cx="1373894" cy="1373894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CB2C498A-2D21-787C-8420-4CA0D62D7CF0}"/>
              </a:ext>
            </a:extLst>
          </p:cNvPr>
          <p:cNvGrpSpPr/>
          <p:nvPr/>
        </p:nvGrpSpPr>
        <p:grpSpPr>
          <a:xfrm>
            <a:off x="1608109" y="1051772"/>
            <a:ext cx="7353186" cy="1581481"/>
            <a:chOff x="1143114" y="1854258"/>
            <a:chExt cx="7353186" cy="1581481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CB59755-75C6-EB7A-9587-DAB3010ACC2D}"/>
                </a:ext>
              </a:extLst>
            </p:cNvPr>
            <p:cNvSpPr txBox="1"/>
            <p:nvPr/>
          </p:nvSpPr>
          <p:spPr>
            <a:xfrm>
              <a:off x="1143114" y="1854258"/>
              <a:ext cx="500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輸入：台灣第一高峰是那一座？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0F9EC649-95E4-40D2-8F57-63DCB7E62B09}"/>
                </a:ext>
              </a:extLst>
            </p:cNvPr>
            <p:cNvSpPr txBox="1"/>
            <p:nvPr/>
          </p:nvSpPr>
          <p:spPr>
            <a:xfrm>
              <a:off x="5810250" y="1873308"/>
              <a:ext cx="2362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輸出：玉山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5F3799D-B3F0-2AAF-1A87-80A2CE93F7B2}"/>
                </a:ext>
              </a:extLst>
            </p:cNvPr>
            <p:cNvSpPr txBox="1"/>
            <p:nvPr/>
          </p:nvSpPr>
          <p:spPr>
            <a:xfrm>
              <a:off x="1143114" y="2414166"/>
              <a:ext cx="500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輸入：幫我修改這段文字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FD8518E-56D1-75D7-4803-6BB9CEF50A0D}"/>
                </a:ext>
              </a:extLst>
            </p:cNvPr>
            <p:cNvSpPr txBox="1"/>
            <p:nvPr/>
          </p:nvSpPr>
          <p:spPr>
            <a:xfrm>
              <a:off x="5810250" y="2433216"/>
              <a:ext cx="2362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輸出：好的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F292294-7C17-EBCD-EB6D-F4E14FBDBC35}"/>
                </a:ext>
              </a:extLst>
            </p:cNvPr>
            <p:cNvSpPr txBox="1"/>
            <p:nvPr/>
          </p:nvSpPr>
          <p:spPr>
            <a:xfrm>
              <a:off x="1143114" y="2974074"/>
              <a:ext cx="500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輸入：教我做壞事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BB57254-7FA7-F6AE-BFE7-D25C9EE16B52}"/>
                </a:ext>
              </a:extLst>
            </p:cNvPr>
            <p:cNvSpPr txBox="1"/>
            <p:nvPr/>
          </p:nvSpPr>
          <p:spPr>
            <a:xfrm>
              <a:off x="5810250" y="2974074"/>
              <a:ext cx="2686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輸出：這是不對的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19BAD8E-D1AF-54FE-69BF-E06E6907F954}"/>
              </a:ext>
            </a:extLst>
          </p:cNvPr>
          <p:cNvSpPr/>
          <p:nvPr/>
        </p:nvSpPr>
        <p:spPr>
          <a:xfrm>
            <a:off x="6425077" y="3481150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5BAF7A0-C2E4-D65C-E6D7-4BC7BBB00BF7}"/>
              </a:ext>
            </a:extLst>
          </p:cNvPr>
          <p:cNvCxnSpPr/>
          <p:nvPr/>
        </p:nvCxnSpPr>
        <p:spPr>
          <a:xfrm>
            <a:off x="5083050" y="4013367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1FDF9D7-CFBB-C19E-47D2-39BAB6CBEA10}"/>
              </a:ext>
            </a:extLst>
          </p:cNvPr>
          <p:cNvCxnSpPr/>
          <p:nvPr/>
        </p:nvCxnSpPr>
        <p:spPr>
          <a:xfrm>
            <a:off x="8216948" y="4013367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66457A8-22E5-8579-18FA-03DCAEB55C0A}"/>
              </a:ext>
            </a:extLst>
          </p:cNvPr>
          <p:cNvSpPr txBox="1"/>
          <p:nvPr/>
        </p:nvSpPr>
        <p:spPr>
          <a:xfrm>
            <a:off x="1304455" y="3768382"/>
            <a:ext cx="377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台灣第一高峰是那一座？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EA7C8A9D-D8AA-46C7-B756-696D1615FA57}"/>
              </a:ext>
            </a:extLst>
          </p:cNvPr>
          <p:cNvCxnSpPr/>
          <p:nvPr/>
        </p:nvCxnSpPr>
        <p:spPr>
          <a:xfrm>
            <a:off x="9619334" y="4524754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95549191-FC4F-0329-FD5A-C9CE93CFC4DC}"/>
              </a:ext>
            </a:extLst>
          </p:cNvPr>
          <p:cNvGrpSpPr/>
          <p:nvPr/>
        </p:nvGrpSpPr>
        <p:grpSpPr>
          <a:xfrm>
            <a:off x="9779967" y="3558917"/>
            <a:ext cx="1489913" cy="908899"/>
            <a:chOff x="6264327" y="1877409"/>
            <a:chExt cx="1489913" cy="90889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8075095-D55A-9519-5600-7E1B5C7467E0}"/>
                </a:ext>
              </a:extLst>
            </p:cNvPr>
            <p:cNvSpPr/>
            <p:nvPr/>
          </p:nvSpPr>
          <p:spPr>
            <a:xfrm>
              <a:off x="6264327" y="2641860"/>
              <a:ext cx="180000" cy="144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4CB8C0E-2DA7-EF1A-A005-FD172958F0D2}"/>
                </a:ext>
              </a:extLst>
            </p:cNvPr>
            <p:cNvSpPr/>
            <p:nvPr/>
          </p:nvSpPr>
          <p:spPr>
            <a:xfrm>
              <a:off x="6581652" y="1877409"/>
              <a:ext cx="180000" cy="90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E2C8D00-FED1-24C4-4C34-3D2EDEB9C631}"/>
                </a:ext>
              </a:extLst>
            </p:cNvPr>
            <p:cNvSpPr/>
            <p:nvPr/>
          </p:nvSpPr>
          <p:spPr>
            <a:xfrm>
              <a:off x="6919283" y="2409679"/>
              <a:ext cx="180000" cy="36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411547A-C6DE-1084-D335-B63FAF7BFE72}"/>
                </a:ext>
              </a:extLst>
            </p:cNvPr>
            <p:cNvSpPr/>
            <p:nvPr/>
          </p:nvSpPr>
          <p:spPr>
            <a:xfrm>
              <a:off x="7246761" y="2418954"/>
              <a:ext cx="180000" cy="3673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80D85CB-DFB5-DC88-CB8A-B065E09B0674}"/>
                </a:ext>
              </a:extLst>
            </p:cNvPr>
            <p:cNvSpPr/>
            <p:nvPr/>
          </p:nvSpPr>
          <p:spPr>
            <a:xfrm>
              <a:off x="7574240" y="2607804"/>
              <a:ext cx="180000" cy="1785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453E7B0E-1667-3B06-15A1-C8DA0901FB6A}"/>
              </a:ext>
            </a:extLst>
          </p:cNvPr>
          <p:cNvSpPr/>
          <p:nvPr/>
        </p:nvSpPr>
        <p:spPr>
          <a:xfrm rot="16200000" flipH="1" flipV="1">
            <a:off x="9700168" y="3955829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5FC7F054-A3CA-6F1E-44E6-872B8D51C786}"/>
              </a:ext>
            </a:extLst>
          </p:cNvPr>
          <p:cNvSpPr/>
          <p:nvPr/>
        </p:nvSpPr>
        <p:spPr>
          <a:xfrm rot="16200000" flipH="1" flipV="1">
            <a:off x="10360962" y="3675997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F33BB428-C503-B865-35F7-91FF7BE84E96}"/>
              </a:ext>
            </a:extLst>
          </p:cNvPr>
          <p:cNvSpPr/>
          <p:nvPr/>
        </p:nvSpPr>
        <p:spPr>
          <a:xfrm rot="16200000" flipH="1" flipV="1">
            <a:off x="10695562" y="3727328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29FC790E-551B-EF40-29CF-7D6F042D3319}"/>
              </a:ext>
            </a:extLst>
          </p:cNvPr>
          <p:cNvSpPr/>
          <p:nvPr/>
        </p:nvSpPr>
        <p:spPr>
          <a:xfrm rot="16200000" flipH="1" flipV="1">
            <a:off x="11003440" y="3932088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3D46CDC-C4AB-0AA6-4AF0-65A1789C6146}"/>
              </a:ext>
            </a:extLst>
          </p:cNvPr>
          <p:cNvSpPr txBox="1"/>
          <p:nvPr/>
        </p:nvSpPr>
        <p:spPr>
          <a:xfrm>
            <a:off x="9909872" y="3111766"/>
            <a:ext cx="55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</a:t>
            </a:r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66AD624B-D37E-202F-D613-550FF71F9B31}"/>
              </a:ext>
            </a:extLst>
          </p:cNvPr>
          <p:cNvSpPr/>
          <p:nvPr/>
        </p:nvSpPr>
        <p:spPr>
          <a:xfrm rot="16200000">
            <a:off x="10016509" y="2810955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EFEC10AB-6337-B4CA-2FB0-09C5F7189A9A}"/>
              </a:ext>
            </a:extLst>
          </p:cNvPr>
          <p:cNvSpPr/>
          <p:nvPr/>
        </p:nvSpPr>
        <p:spPr>
          <a:xfrm>
            <a:off x="6458857" y="5317495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A01AA2F7-9CAB-E82B-985B-52A21561011E}"/>
              </a:ext>
            </a:extLst>
          </p:cNvPr>
          <p:cNvCxnSpPr/>
          <p:nvPr/>
        </p:nvCxnSpPr>
        <p:spPr>
          <a:xfrm>
            <a:off x="5116830" y="5849712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2216136F-F1EE-9CDA-C010-9051A0052027}"/>
              </a:ext>
            </a:extLst>
          </p:cNvPr>
          <p:cNvCxnSpPr/>
          <p:nvPr/>
        </p:nvCxnSpPr>
        <p:spPr>
          <a:xfrm>
            <a:off x="8250728" y="5849712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1FB7F22-FC41-4D9B-2C1A-03246EF91A68}"/>
              </a:ext>
            </a:extLst>
          </p:cNvPr>
          <p:cNvSpPr txBox="1"/>
          <p:nvPr/>
        </p:nvSpPr>
        <p:spPr>
          <a:xfrm>
            <a:off x="654987" y="5604727"/>
            <a:ext cx="446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台灣第一高峰是那一座？玉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486FFA41-37F8-8269-8CB3-46CB05854EDA}"/>
                  </a:ext>
                </a:extLst>
              </p:cNvPr>
              <p:cNvSpPr txBox="1"/>
              <p:nvPr/>
            </p:nvSpPr>
            <p:spPr>
              <a:xfrm>
                <a:off x="302324" y="3089618"/>
                <a:ext cx="4461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機器自己尋找函式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使得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……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486FFA41-37F8-8269-8CB3-46CB05854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24" y="3089618"/>
                <a:ext cx="4461844" cy="461665"/>
              </a:xfrm>
              <a:prstGeom prst="rect">
                <a:avLst/>
              </a:prstGeom>
              <a:blipFill>
                <a:blip r:embed="rId4"/>
                <a:stretch>
                  <a:fillRect l="-2186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字方塊 52">
            <a:extLst>
              <a:ext uri="{FF2B5EF4-FFF2-40B4-BE49-F238E27FC236}">
                <a16:creationId xmlns:a16="http://schemas.microsoft.com/office/drawing/2014/main" id="{104BC384-5A23-C9FC-37FD-7492F42351E1}"/>
              </a:ext>
            </a:extLst>
          </p:cNvPr>
          <p:cNvSpPr txBox="1"/>
          <p:nvPr/>
        </p:nvSpPr>
        <p:spPr>
          <a:xfrm>
            <a:off x="214498" y="2897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督導式學習套用到 </a:t>
            </a:r>
            <a:r>
              <a:rPr kumimoji="0" lang="en-US" altLang="zh-TW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ChatGPT</a:t>
            </a:r>
            <a:r>
              <a:rPr kumimoji="0" lang="en-US" altLang="zh-TW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</a:t>
            </a:r>
            <a:endParaRPr kumimoji="0" lang="zh-TW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7F091F8A-6350-19C9-AFE5-249A3053CEEA}"/>
              </a:ext>
            </a:extLst>
          </p:cNvPr>
          <p:cNvCxnSpPr/>
          <p:nvPr/>
        </p:nvCxnSpPr>
        <p:spPr>
          <a:xfrm>
            <a:off x="9651633" y="6275713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ED1662BC-91E2-1806-4428-06F74B0CD676}"/>
              </a:ext>
            </a:extLst>
          </p:cNvPr>
          <p:cNvGrpSpPr/>
          <p:nvPr/>
        </p:nvGrpSpPr>
        <p:grpSpPr>
          <a:xfrm>
            <a:off x="9806206" y="5482348"/>
            <a:ext cx="1495973" cy="720000"/>
            <a:chOff x="6258267" y="2049881"/>
            <a:chExt cx="1495973" cy="72000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B9361FC-4E51-A3D7-8759-0D393BC9E2D8}"/>
                </a:ext>
              </a:extLst>
            </p:cNvPr>
            <p:cNvSpPr/>
            <p:nvPr/>
          </p:nvSpPr>
          <p:spPr>
            <a:xfrm>
              <a:off x="6587260" y="2625433"/>
              <a:ext cx="180000" cy="144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9DB6DC7-8D5F-01B1-C1D0-DC07EC5F1CF5}"/>
                </a:ext>
              </a:extLst>
            </p:cNvPr>
            <p:cNvSpPr/>
            <p:nvPr/>
          </p:nvSpPr>
          <p:spPr>
            <a:xfrm>
              <a:off x="6916253" y="2229881"/>
              <a:ext cx="180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E9991979-F149-398E-997F-AE7055EE623E}"/>
                </a:ext>
              </a:extLst>
            </p:cNvPr>
            <p:cNvSpPr/>
            <p:nvPr/>
          </p:nvSpPr>
          <p:spPr>
            <a:xfrm>
              <a:off x="6258267" y="2409881"/>
              <a:ext cx="180000" cy="36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59DAADC2-3DE0-1BE1-595E-489A828DAFC8}"/>
                </a:ext>
              </a:extLst>
            </p:cNvPr>
            <p:cNvSpPr/>
            <p:nvPr/>
          </p:nvSpPr>
          <p:spPr>
            <a:xfrm>
              <a:off x="7245246" y="2402527"/>
              <a:ext cx="180000" cy="3673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8EF7C870-EC57-77D5-402D-0D8B3F421086}"/>
                </a:ext>
              </a:extLst>
            </p:cNvPr>
            <p:cNvSpPr/>
            <p:nvPr/>
          </p:nvSpPr>
          <p:spPr>
            <a:xfrm>
              <a:off x="7574240" y="2049881"/>
              <a:ext cx="180000" cy="72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1" name="箭號: 向右 60">
            <a:extLst>
              <a:ext uri="{FF2B5EF4-FFF2-40B4-BE49-F238E27FC236}">
                <a16:creationId xmlns:a16="http://schemas.microsoft.com/office/drawing/2014/main" id="{1D997344-704C-2C16-8800-FF957F2AA598}"/>
              </a:ext>
            </a:extLst>
          </p:cNvPr>
          <p:cNvSpPr/>
          <p:nvPr/>
        </p:nvSpPr>
        <p:spPr>
          <a:xfrm rot="16200000">
            <a:off x="11048440" y="4693177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2" name="箭號: 向右 61">
            <a:extLst>
              <a:ext uri="{FF2B5EF4-FFF2-40B4-BE49-F238E27FC236}">
                <a16:creationId xmlns:a16="http://schemas.microsoft.com/office/drawing/2014/main" id="{4B1BEFFF-5DD4-37AF-CEDC-019FC891C1E6}"/>
              </a:ext>
            </a:extLst>
          </p:cNvPr>
          <p:cNvSpPr/>
          <p:nvPr/>
        </p:nvSpPr>
        <p:spPr>
          <a:xfrm rot="16200000" flipH="1" flipV="1">
            <a:off x="9708066" y="5476794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3" name="箭號: 向右 62">
            <a:extLst>
              <a:ext uri="{FF2B5EF4-FFF2-40B4-BE49-F238E27FC236}">
                <a16:creationId xmlns:a16="http://schemas.microsoft.com/office/drawing/2014/main" id="{0FE7CB24-5EE0-08E8-E6D2-CF1D2DE63EB3}"/>
              </a:ext>
            </a:extLst>
          </p:cNvPr>
          <p:cNvSpPr/>
          <p:nvPr/>
        </p:nvSpPr>
        <p:spPr>
          <a:xfrm rot="16200000" flipH="1" flipV="1">
            <a:off x="10053045" y="5666307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箭號: 向右 63">
            <a:extLst>
              <a:ext uri="{FF2B5EF4-FFF2-40B4-BE49-F238E27FC236}">
                <a16:creationId xmlns:a16="http://schemas.microsoft.com/office/drawing/2014/main" id="{15A05BA6-5E6E-0228-8F54-0D420F5E89A4}"/>
              </a:ext>
            </a:extLst>
          </p:cNvPr>
          <p:cNvSpPr/>
          <p:nvPr/>
        </p:nvSpPr>
        <p:spPr>
          <a:xfrm rot="16200000" flipH="1" flipV="1">
            <a:off x="10727861" y="5478287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箭號: 向右 64">
            <a:extLst>
              <a:ext uri="{FF2B5EF4-FFF2-40B4-BE49-F238E27FC236}">
                <a16:creationId xmlns:a16="http://schemas.microsoft.com/office/drawing/2014/main" id="{473A4A4B-5553-4437-61F2-03E8BFBC11A6}"/>
              </a:ext>
            </a:extLst>
          </p:cNvPr>
          <p:cNvSpPr/>
          <p:nvPr/>
        </p:nvSpPr>
        <p:spPr>
          <a:xfrm rot="16200000" flipH="1" flipV="1">
            <a:off x="10401657" y="5278005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C3A0D621-54F1-B161-D88C-011B0F4A0383}"/>
              </a:ext>
            </a:extLst>
          </p:cNvPr>
          <p:cNvSpPr txBox="1"/>
          <p:nvPr/>
        </p:nvSpPr>
        <p:spPr>
          <a:xfrm>
            <a:off x="10942966" y="5017099"/>
            <a:ext cx="55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749B487-F689-8091-5656-6514D445DE8F}"/>
                  </a:ext>
                </a:extLst>
              </p:cNvPr>
              <p:cNvSpPr txBox="1"/>
              <p:nvPr/>
            </p:nvSpPr>
            <p:spPr>
              <a:xfrm>
                <a:off x="6984894" y="3795234"/>
                <a:ext cx="675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749B487-F689-8091-5656-6514D445D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94" y="3795234"/>
                <a:ext cx="675048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7DBB57AF-6F32-203A-7C7D-5D74900BE55B}"/>
                  </a:ext>
                </a:extLst>
              </p:cNvPr>
              <p:cNvSpPr txBox="1"/>
              <p:nvPr/>
            </p:nvSpPr>
            <p:spPr>
              <a:xfrm>
                <a:off x="6984894" y="5602295"/>
                <a:ext cx="675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7DBB57AF-6F32-203A-7C7D-5D74900BE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94" y="5602295"/>
                <a:ext cx="675048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2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7" grpId="0"/>
      <p:bldP spid="51" grpId="0"/>
      <p:bldP spid="61" grpId="0" animBg="1"/>
      <p:bldP spid="62" grpId="0" animBg="1"/>
      <p:bldP spid="63" grpId="0" animBg="1"/>
      <p:bldP spid="64" grpId="0" animBg="1"/>
      <p:bldP spid="65" grpId="0" animBg="1"/>
      <p:bldP spid="67" grpId="0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 descr="女教授 以實心填滿">
            <a:extLst>
              <a:ext uri="{FF2B5EF4-FFF2-40B4-BE49-F238E27FC236}">
                <a16:creationId xmlns:a16="http://schemas.microsoft.com/office/drawing/2014/main" id="{5215B01E-BB69-403C-2CE0-52CCF6A8A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8899" y="982787"/>
            <a:ext cx="1373894" cy="1373894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CB2C498A-2D21-787C-8420-4CA0D62D7CF0}"/>
              </a:ext>
            </a:extLst>
          </p:cNvPr>
          <p:cNvGrpSpPr/>
          <p:nvPr/>
        </p:nvGrpSpPr>
        <p:grpSpPr>
          <a:xfrm>
            <a:off x="1608109" y="1051772"/>
            <a:ext cx="7353186" cy="1581481"/>
            <a:chOff x="1143114" y="1854258"/>
            <a:chExt cx="7353186" cy="1581481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CB59755-75C6-EB7A-9587-DAB3010ACC2D}"/>
                </a:ext>
              </a:extLst>
            </p:cNvPr>
            <p:cNvSpPr txBox="1"/>
            <p:nvPr/>
          </p:nvSpPr>
          <p:spPr>
            <a:xfrm>
              <a:off x="1143114" y="1854258"/>
              <a:ext cx="500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輸入：台灣第一高峰是那一座？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0F9EC649-95E4-40D2-8F57-63DCB7E62B09}"/>
                </a:ext>
              </a:extLst>
            </p:cNvPr>
            <p:cNvSpPr txBox="1"/>
            <p:nvPr/>
          </p:nvSpPr>
          <p:spPr>
            <a:xfrm>
              <a:off x="5810250" y="1873308"/>
              <a:ext cx="2362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輸出：玉山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5F3799D-B3F0-2AAF-1A87-80A2CE93F7B2}"/>
                </a:ext>
              </a:extLst>
            </p:cNvPr>
            <p:cNvSpPr txBox="1"/>
            <p:nvPr/>
          </p:nvSpPr>
          <p:spPr>
            <a:xfrm>
              <a:off x="1143114" y="2414166"/>
              <a:ext cx="500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輸入：幫我修改這段文字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FD8518E-56D1-75D7-4803-6BB9CEF50A0D}"/>
                </a:ext>
              </a:extLst>
            </p:cNvPr>
            <p:cNvSpPr txBox="1"/>
            <p:nvPr/>
          </p:nvSpPr>
          <p:spPr>
            <a:xfrm>
              <a:off x="5810250" y="2433216"/>
              <a:ext cx="2362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輸出：好的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F292294-7C17-EBCD-EB6D-F4E14FBDBC35}"/>
                </a:ext>
              </a:extLst>
            </p:cNvPr>
            <p:cNvSpPr txBox="1"/>
            <p:nvPr/>
          </p:nvSpPr>
          <p:spPr>
            <a:xfrm>
              <a:off x="1143114" y="2974074"/>
              <a:ext cx="500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輸入：教我做壞事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BB57254-7FA7-F6AE-BFE7-D25C9EE16B52}"/>
                </a:ext>
              </a:extLst>
            </p:cNvPr>
            <p:cNvSpPr txBox="1"/>
            <p:nvPr/>
          </p:nvSpPr>
          <p:spPr>
            <a:xfrm>
              <a:off x="5810250" y="2974074"/>
              <a:ext cx="2686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輸出：這是不對的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04BC384-5A23-C9FC-37FD-7492F42351E1}"/>
              </a:ext>
            </a:extLst>
          </p:cNvPr>
          <p:cNvSpPr txBox="1"/>
          <p:nvPr/>
        </p:nvSpPr>
        <p:spPr>
          <a:xfrm>
            <a:off x="214498" y="2897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督導式學習套用到 </a:t>
            </a:r>
            <a:r>
              <a:rPr kumimoji="0" lang="en-US" altLang="zh-TW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ChatGPT</a:t>
            </a:r>
            <a:r>
              <a:rPr kumimoji="0" lang="en-US" altLang="zh-TW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</a:t>
            </a:r>
            <a:endParaRPr kumimoji="0" lang="zh-TW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09507B95-0433-B8D7-DC4C-EE4DC94B7705}"/>
              </a:ext>
            </a:extLst>
          </p:cNvPr>
          <p:cNvSpPr/>
          <p:nvPr/>
        </p:nvSpPr>
        <p:spPr>
          <a:xfrm>
            <a:off x="5765380" y="4697478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575B5568-972E-FF28-2D50-3F043D861D5F}"/>
              </a:ext>
            </a:extLst>
          </p:cNvPr>
          <p:cNvCxnSpPr>
            <a:cxnSpLocks/>
          </p:cNvCxnSpPr>
          <p:nvPr/>
        </p:nvCxnSpPr>
        <p:spPr>
          <a:xfrm>
            <a:off x="5220284" y="5246320"/>
            <a:ext cx="4945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83FBDD24-C29E-476D-9808-97D7D048CC2E}"/>
              </a:ext>
            </a:extLst>
          </p:cNvPr>
          <p:cNvSpPr txBox="1"/>
          <p:nvPr/>
        </p:nvSpPr>
        <p:spPr>
          <a:xfrm>
            <a:off x="1587978" y="5017799"/>
            <a:ext cx="377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世界第一高山是那一座？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F1C1A03-AB7C-05C8-9B95-D07406F24A8E}"/>
                  </a:ext>
                </a:extLst>
              </p:cNvPr>
              <p:cNvSpPr txBox="1"/>
              <p:nvPr/>
            </p:nvSpPr>
            <p:spPr>
              <a:xfrm>
                <a:off x="6325197" y="5011562"/>
                <a:ext cx="675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F1C1A03-AB7C-05C8-9B95-D07406F24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197" y="5011562"/>
                <a:ext cx="675048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8A7E352-D955-DE19-2CD6-C32FA9B8FDB0}"/>
                  </a:ext>
                </a:extLst>
              </p:cNvPr>
              <p:cNvSpPr txBox="1"/>
              <p:nvPr/>
            </p:nvSpPr>
            <p:spPr>
              <a:xfrm>
                <a:off x="1001477" y="3654234"/>
                <a:ext cx="9971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假設機器真的根據老師的教導找出函式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，他的能力可能還是非常有限 </a:t>
                </a: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8A7E352-D955-DE19-2CD6-C32FA9B8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77" y="3654234"/>
                <a:ext cx="9971316" cy="461665"/>
              </a:xfrm>
              <a:prstGeom prst="rect">
                <a:avLst/>
              </a:prstGeom>
              <a:blipFill>
                <a:blip r:embed="rId5"/>
                <a:stretch>
                  <a:fillRect l="-917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04DEF01A-EA3E-E483-3291-E410772461D8}"/>
              </a:ext>
            </a:extLst>
          </p:cNvPr>
          <p:cNvSpPr txBox="1"/>
          <p:nvPr/>
        </p:nvSpPr>
        <p:spPr>
          <a:xfrm>
            <a:off x="7458711" y="4998862"/>
            <a:ext cx="233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 ？ ？ ？ ？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A62614C-3E9E-5B5D-10C5-C4A09F1578A6}"/>
              </a:ext>
            </a:extLst>
          </p:cNvPr>
          <p:cNvSpPr txBox="1"/>
          <p:nvPr/>
        </p:nvSpPr>
        <p:spPr>
          <a:xfrm>
            <a:off x="1011387" y="4072579"/>
            <a:ext cx="638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人類老師可以提供的成對資料是有限的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2E5E595-E6FE-7CFC-B89E-2A077EA33706}"/>
              </a:ext>
            </a:extLst>
          </p:cNvPr>
          <p:cNvSpPr txBox="1"/>
          <p:nvPr/>
        </p:nvSpPr>
        <p:spPr>
          <a:xfrm>
            <a:off x="5590831" y="5875213"/>
            <a:ext cx="6093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無痛製造成對資料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6944E221-4BBA-7331-C1DE-FAA712DC640B}"/>
              </a:ext>
            </a:extLst>
          </p:cNvPr>
          <p:cNvSpPr/>
          <p:nvPr/>
        </p:nvSpPr>
        <p:spPr>
          <a:xfrm>
            <a:off x="7884581" y="5891838"/>
            <a:ext cx="682171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1818543-C3EE-2EE3-E568-DD620692092E}"/>
                  </a:ext>
                </a:extLst>
              </p:cNvPr>
              <p:cNvSpPr txBox="1"/>
              <p:nvPr/>
            </p:nvSpPr>
            <p:spPr>
              <a:xfrm>
                <a:off x="302324" y="3089618"/>
                <a:ext cx="4461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機器自己尋找函式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使得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……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1818543-C3EE-2EE3-E568-DD6206920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24" y="3089618"/>
                <a:ext cx="4461844" cy="461665"/>
              </a:xfrm>
              <a:prstGeom prst="rect">
                <a:avLst/>
              </a:prstGeom>
              <a:blipFill>
                <a:blip r:embed="rId6"/>
                <a:stretch>
                  <a:fillRect l="-2186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9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/>
      <p:bldP spid="13" grpId="0"/>
      <p:bldP spid="18" grpId="0"/>
      <p:bldP spid="20" grpId="0"/>
      <p:bldP spid="38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>
            <a:extLst>
              <a:ext uri="{FF2B5EF4-FFF2-40B4-BE49-F238E27FC236}">
                <a16:creationId xmlns:a16="http://schemas.microsoft.com/office/drawing/2014/main" id="{8498A4B8-7917-3201-FD4F-29A5AFA66ACC}"/>
              </a:ext>
            </a:extLst>
          </p:cNvPr>
          <p:cNvSpPr txBox="1"/>
          <p:nvPr/>
        </p:nvSpPr>
        <p:spPr>
          <a:xfrm>
            <a:off x="6071046" y="1543089"/>
            <a:ext cx="500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世界第一高峰是喜馬拉雅山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1985C175-EB47-D97B-DC03-F89E6D31CF57}"/>
              </a:ext>
            </a:extLst>
          </p:cNvPr>
          <p:cNvSpPr/>
          <p:nvPr/>
        </p:nvSpPr>
        <p:spPr>
          <a:xfrm>
            <a:off x="6384159" y="1543089"/>
            <a:ext cx="2510443" cy="52322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EB52222B-5956-9BCA-4589-48910632706A}"/>
              </a:ext>
            </a:extLst>
          </p:cNvPr>
          <p:cNvSpPr/>
          <p:nvPr/>
        </p:nvSpPr>
        <p:spPr>
          <a:xfrm>
            <a:off x="5596246" y="3455700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913EBB28-6C71-B154-0C43-7D88FCAFBD50}"/>
              </a:ext>
            </a:extLst>
          </p:cNvPr>
          <p:cNvCxnSpPr/>
          <p:nvPr/>
        </p:nvCxnSpPr>
        <p:spPr>
          <a:xfrm>
            <a:off x="4254219" y="3987917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14A4E07F-6E75-BBDA-26C6-526523E8E11A}"/>
              </a:ext>
            </a:extLst>
          </p:cNvPr>
          <p:cNvCxnSpPr/>
          <p:nvPr/>
        </p:nvCxnSpPr>
        <p:spPr>
          <a:xfrm>
            <a:off x="7388117" y="3987917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018F5354-235C-59E4-2652-C201EF5436ED}"/>
              </a:ext>
            </a:extLst>
          </p:cNvPr>
          <p:cNvGrpSpPr/>
          <p:nvPr/>
        </p:nvGrpSpPr>
        <p:grpSpPr>
          <a:xfrm>
            <a:off x="1447288" y="3742932"/>
            <a:ext cx="2806931" cy="523220"/>
            <a:chOff x="203661" y="5453021"/>
            <a:chExt cx="2806931" cy="523220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ADCDB13A-766B-673D-59A3-F6458F9DB1C0}"/>
                </a:ext>
              </a:extLst>
            </p:cNvPr>
            <p:cNvSpPr txBox="1"/>
            <p:nvPr/>
          </p:nvSpPr>
          <p:spPr>
            <a:xfrm>
              <a:off x="203661" y="5453021"/>
              <a:ext cx="2806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世界第一高峰是</a:t>
              </a:r>
            </a:p>
          </p:txBody>
        </p:sp>
        <p:sp>
          <p:nvSpPr>
            <p:cNvPr id="35" name="矩形: 圓角 34">
              <a:extLst>
                <a:ext uri="{FF2B5EF4-FFF2-40B4-BE49-F238E27FC236}">
                  <a16:creationId xmlns:a16="http://schemas.microsoft.com/office/drawing/2014/main" id="{C08A2540-66CC-20CC-0056-6ABD5F01F57B}"/>
                </a:ext>
              </a:extLst>
            </p:cNvPr>
            <p:cNvSpPr/>
            <p:nvPr/>
          </p:nvSpPr>
          <p:spPr>
            <a:xfrm>
              <a:off x="351906" y="5453021"/>
              <a:ext cx="2510443" cy="523220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pic>
        <p:nvPicPr>
          <p:cNvPr id="6" name="Picture 6" descr="Web Design 608*557 transprent Png Free Download - Headgear ...">
            <a:extLst>
              <a:ext uri="{FF2B5EF4-FFF2-40B4-BE49-F238E27FC236}">
                <a16:creationId xmlns:a16="http://schemas.microsoft.com/office/drawing/2014/main" id="{50796F56-A688-C81E-7576-5B114C85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06" y="955835"/>
            <a:ext cx="1850879" cy="16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92863BC0-A65F-F6D3-7DBA-88F953713304}"/>
              </a:ext>
            </a:extLst>
          </p:cNvPr>
          <p:cNvCxnSpPr>
            <a:cxnSpLocks/>
          </p:cNvCxnSpPr>
          <p:nvPr/>
        </p:nvCxnSpPr>
        <p:spPr>
          <a:xfrm>
            <a:off x="3554657" y="1753794"/>
            <a:ext cx="2664151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61BCCF2-797A-C14B-89A2-771F322758F8}"/>
              </a:ext>
            </a:extLst>
          </p:cNvPr>
          <p:cNvSpPr/>
          <p:nvPr/>
        </p:nvSpPr>
        <p:spPr>
          <a:xfrm>
            <a:off x="8956939" y="1536804"/>
            <a:ext cx="1850879" cy="52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68F1D63-065E-DA43-06AD-C822C5C45F86}"/>
              </a:ext>
            </a:extLst>
          </p:cNvPr>
          <p:cNvCxnSpPr/>
          <p:nvPr/>
        </p:nvCxnSpPr>
        <p:spPr>
          <a:xfrm>
            <a:off x="8790503" y="4499304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D4F4837D-F08D-F00B-45F8-4C7CADE51922}"/>
              </a:ext>
            </a:extLst>
          </p:cNvPr>
          <p:cNvGrpSpPr/>
          <p:nvPr/>
        </p:nvGrpSpPr>
        <p:grpSpPr>
          <a:xfrm>
            <a:off x="8951136" y="3533467"/>
            <a:ext cx="1489913" cy="908899"/>
            <a:chOff x="6264327" y="1877409"/>
            <a:chExt cx="1489913" cy="9088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78820C3-916B-B34C-2649-D3ECE9090EEC}"/>
                </a:ext>
              </a:extLst>
            </p:cNvPr>
            <p:cNvSpPr/>
            <p:nvPr/>
          </p:nvSpPr>
          <p:spPr>
            <a:xfrm>
              <a:off x="6264327" y="2641860"/>
              <a:ext cx="180000" cy="144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26809E4-6E9F-1C80-A055-C676CAC8E4C0}"/>
                </a:ext>
              </a:extLst>
            </p:cNvPr>
            <p:cNvSpPr/>
            <p:nvPr/>
          </p:nvSpPr>
          <p:spPr>
            <a:xfrm>
              <a:off x="6581652" y="1877409"/>
              <a:ext cx="180000" cy="90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F31194B-20FB-C119-2A8B-E83F953FA684}"/>
                </a:ext>
              </a:extLst>
            </p:cNvPr>
            <p:cNvSpPr/>
            <p:nvPr/>
          </p:nvSpPr>
          <p:spPr>
            <a:xfrm>
              <a:off x="6919283" y="2409679"/>
              <a:ext cx="180000" cy="36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0BC6C94-6385-1D8C-14F2-2A92425089C2}"/>
                </a:ext>
              </a:extLst>
            </p:cNvPr>
            <p:cNvSpPr/>
            <p:nvPr/>
          </p:nvSpPr>
          <p:spPr>
            <a:xfrm>
              <a:off x="7246761" y="2418954"/>
              <a:ext cx="180000" cy="3673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BA43102-4256-9253-88FA-83F7F765AA5C}"/>
                </a:ext>
              </a:extLst>
            </p:cNvPr>
            <p:cNvSpPr/>
            <p:nvPr/>
          </p:nvSpPr>
          <p:spPr>
            <a:xfrm>
              <a:off x="7574240" y="2607804"/>
              <a:ext cx="180000" cy="1785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4D357DC-7082-63AD-558A-F92F21C8FAF2}"/>
              </a:ext>
            </a:extLst>
          </p:cNvPr>
          <p:cNvSpPr txBox="1"/>
          <p:nvPr/>
        </p:nvSpPr>
        <p:spPr>
          <a:xfrm>
            <a:off x="9080761" y="3096907"/>
            <a:ext cx="55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喜</a:t>
            </a: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D18E73AD-BEB2-9276-B20C-E0D61C5A51A3}"/>
              </a:ext>
            </a:extLst>
          </p:cNvPr>
          <p:cNvSpPr/>
          <p:nvPr/>
        </p:nvSpPr>
        <p:spPr>
          <a:xfrm rot="16200000">
            <a:off x="9184831" y="2795457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3CD4EC09-ACE3-B0D6-BA37-3299B0252226}"/>
              </a:ext>
            </a:extLst>
          </p:cNvPr>
          <p:cNvSpPr/>
          <p:nvPr/>
        </p:nvSpPr>
        <p:spPr>
          <a:xfrm rot="16200000" flipH="1" flipV="1">
            <a:off x="8871337" y="3930379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995F49A4-9B84-0C94-F845-1E3A5EE5F7D7}"/>
              </a:ext>
            </a:extLst>
          </p:cNvPr>
          <p:cNvSpPr/>
          <p:nvPr/>
        </p:nvSpPr>
        <p:spPr>
          <a:xfrm rot="16200000" flipH="1" flipV="1">
            <a:off x="9532131" y="3650547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D702B4CC-46C3-9242-CD8D-82EC293CD7FE}"/>
              </a:ext>
            </a:extLst>
          </p:cNvPr>
          <p:cNvSpPr/>
          <p:nvPr/>
        </p:nvSpPr>
        <p:spPr>
          <a:xfrm rot="16200000" flipH="1" flipV="1">
            <a:off x="9866731" y="3701878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B38447D0-FF29-989C-ABA9-8A324D323959}"/>
              </a:ext>
            </a:extLst>
          </p:cNvPr>
          <p:cNvSpPr/>
          <p:nvPr/>
        </p:nvSpPr>
        <p:spPr>
          <a:xfrm rot="16200000" flipH="1" flipV="1">
            <a:off x="10174609" y="3906638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EA3AF03C-4193-BA27-A515-44EC1A83F3EC}"/>
              </a:ext>
            </a:extLst>
          </p:cNvPr>
          <p:cNvSpPr/>
          <p:nvPr/>
        </p:nvSpPr>
        <p:spPr>
          <a:xfrm>
            <a:off x="9164060" y="3127285"/>
            <a:ext cx="377760" cy="3593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8D074D7-84AE-0E84-DAD5-051F0BD14F2F}"/>
              </a:ext>
            </a:extLst>
          </p:cNvPr>
          <p:cNvSpPr txBox="1"/>
          <p:nvPr/>
        </p:nvSpPr>
        <p:spPr>
          <a:xfrm>
            <a:off x="361158" y="273490"/>
            <a:ext cx="100938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網路上每一段文字都可以教機器做文字接龍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12E7DE86-2F5C-DC9F-9DF7-796F6E472839}"/>
              </a:ext>
            </a:extLst>
          </p:cNvPr>
          <p:cNvSpPr txBox="1"/>
          <p:nvPr/>
        </p:nvSpPr>
        <p:spPr>
          <a:xfrm>
            <a:off x="6369807" y="2151196"/>
            <a:ext cx="500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今天天氣真好，我要出去玩</a:t>
            </a: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BCB549DA-B6C9-406C-8857-1FDDD6713BC3}"/>
              </a:ext>
            </a:extLst>
          </p:cNvPr>
          <p:cNvSpPr/>
          <p:nvPr/>
        </p:nvSpPr>
        <p:spPr>
          <a:xfrm>
            <a:off x="6384159" y="2121268"/>
            <a:ext cx="2162941" cy="52322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18EE7583-830F-0972-98AA-EF48594A41BF}"/>
              </a:ext>
            </a:extLst>
          </p:cNvPr>
          <p:cNvSpPr/>
          <p:nvPr/>
        </p:nvSpPr>
        <p:spPr>
          <a:xfrm>
            <a:off x="8617478" y="2106886"/>
            <a:ext cx="2190340" cy="52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71E3804C-8484-678B-6D1A-93E3426D6514}"/>
              </a:ext>
            </a:extLst>
          </p:cNvPr>
          <p:cNvSpPr/>
          <p:nvPr/>
        </p:nvSpPr>
        <p:spPr>
          <a:xfrm>
            <a:off x="5596246" y="5360903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A0AD77B0-22C6-3909-F459-12AB55A8FFDE}"/>
              </a:ext>
            </a:extLst>
          </p:cNvPr>
          <p:cNvCxnSpPr/>
          <p:nvPr/>
        </p:nvCxnSpPr>
        <p:spPr>
          <a:xfrm>
            <a:off x="4254219" y="5893120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B3A31738-2F4E-D457-BC75-4839E951E60C}"/>
              </a:ext>
            </a:extLst>
          </p:cNvPr>
          <p:cNvCxnSpPr/>
          <p:nvPr/>
        </p:nvCxnSpPr>
        <p:spPr>
          <a:xfrm>
            <a:off x="7388117" y="5893120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32C13985-1D17-0ACC-F679-0F15CFBFF21D}"/>
              </a:ext>
            </a:extLst>
          </p:cNvPr>
          <p:cNvGrpSpPr/>
          <p:nvPr/>
        </p:nvGrpSpPr>
        <p:grpSpPr>
          <a:xfrm>
            <a:off x="1595533" y="5648135"/>
            <a:ext cx="2806931" cy="523220"/>
            <a:chOff x="351906" y="5453021"/>
            <a:chExt cx="2806931" cy="523220"/>
          </a:xfrm>
        </p:grpSpPr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F989F8EA-0E6F-E3E2-36FD-133F5375A646}"/>
                </a:ext>
              </a:extLst>
            </p:cNvPr>
            <p:cNvSpPr txBox="1"/>
            <p:nvPr/>
          </p:nvSpPr>
          <p:spPr>
            <a:xfrm>
              <a:off x="351906" y="5453021"/>
              <a:ext cx="2806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今天天氣真好</a:t>
              </a:r>
            </a:p>
          </p:txBody>
        </p:sp>
        <p:sp>
          <p:nvSpPr>
            <p:cNvPr id="51" name="矩形: 圓角 50">
              <a:extLst>
                <a:ext uri="{FF2B5EF4-FFF2-40B4-BE49-F238E27FC236}">
                  <a16:creationId xmlns:a16="http://schemas.microsoft.com/office/drawing/2014/main" id="{D79115BE-D5F0-C777-AF62-7029C0F02C35}"/>
                </a:ext>
              </a:extLst>
            </p:cNvPr>
            <p:cNvSpPr/>
            <p:nvPr/>
          </p:nvSpPr>
          <p:spPr>
            <a:xfrm>
              <a:off x="568103" y="5453021"/>
              <a:ext cx="2294246" cy="523220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EBA94D3-6A43-D545-48C8-3172555EF595}"/>
              </a:ext>
            </a:extLst>
          </p:cNvPr>
          <p:cNvCxnSpPr/>
          <p:nvPr/>
        </p:nvCxnSpPr>
        <p:spPr>
          <a:xfrm>
            <a:off x="8790503" y="6404507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8D9091C5-FB23-5320-C899-BFCB570DC5D0}"/>
              </a:ext>
            </a:extLst>
          </p:cNvPr>
          <p:cNvGrpSpPr/>
          <p:nvPr/>
        </p:nvGrpSpPr>
        <p:grpSpPr>
          <a:xfrm>
            <a:off x="8945076" y="5611142"/>
            <a:ext cx="1495973" cy="720000"/>
            <a:chOff x="6258267" y="2049881"/>
            <a:chExt cx="1495973" cy="720000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2536DB9-7591-4CE7-1766-59BF1F759705}"/>
                </a:ext>
              </a:extLst>
            </p:cNvPr>
            <p:cNvSpPr/>
            <p:nvPr/>
          </p:nvSpPr>
          <p:spPr>
            <a:xfrm>
              <a:off x="6587260" y="2625433"/>
              <a:ext cx="180000" cy="144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DAFCC1-4C58-A225-64CB-0FC1055BF833}"/>
                </a:ext>
              </a:extLst>
            </p:cNvPr>
            <p:cNvSpPr/>
            <p:nvPr/>
          </p:nvSpPr>
          <p:spPr>
            <a:xfrm>
              <a:off x="6916253" y="2229881"/>
              <a:ext cx="180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77A37B2-BB25-51A2-EEB9-B82B9C0CB3AB}"/>
                </a:ext>
              </a:extLst>
            </p:cNvPr>
            <p:cNvSpPr/>
            <p:nvPr/>
          </p:nvSpPr>
          <p:spPr>
            <a:xfrm>
              <a:off x="6258267" y="2409881"/>
              <a:ext cx="180000" cy="36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1A5ACED4-8BAD-A25A-ACBD-32440A4DE2CA}"/>
                </a:ext>
              </a:extLst>
            </p:cNvPr>
            <p:cNvSpPr/>
            <p:nvPr/>
          </p:nvSpPr>
          <p:spPr>
            <a:xfrm>
              <a:off x="7245246" y="2402527"/>
              <a:ext cx="180000" cy="3673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5F389F3-C2F7-6BDD-5F07-CEA308F540E3}"/>
                </a:ext>
              </a:extLst>
            </p:cNvPr>
            <p:cNvSpPr/>
            <p:nvPr/>
          </p:nvSpPr>
          <p:spPr>
            <a:xfrm>
              <a:off x="7574240" y="2049881"/>
              <a:ext cx="180000" cy="72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1" name="箭號: 向右 60">
            <a:extLst>
              <a:ext uri="{FF2B5EF4-FFF2-40B4-BE49-F238E27FC236}">
                <a16:creationId xmlns:a16="http://schemas.microsoft.com/office/drawing/2014/main" id="{75443CDA-6E3E-FB7C-651A-DB51C0ACCB97}"/>
              </a:ext>
            </a:extLst>
          </p:cNvPr>
          <p:cNvSpPr/>
          <p:nvPr/>
        </p:nvSpPr>
        <p:spPr>
          <a:xfrm rot="16200000">
            <a:off x="10187310" y="4821971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2" name="箭號: 向右 61">
            <a:extLst>
              <a:ext uri="{FF2B5EF4-FFF2-40B4-BE49-F238E27FC236}">
                <a16:creationId xmlns:a16="http://schemas.microsoft.com/office/drawing/2014/main" id="{6ED3AF2E-08E3-3F27-A3C7-C756C1C8C160}"/>
              </a:ext>
            </a:extLst>
          </p:cNvPr>
          <p:cNvSpPr/>
          <p:nvPr/>
        </p:nvSpPr>
        <p:spPr>
          <a:xfrm rot="16200000" flipH="1" flipV="1">
            <a:off x="8846936" y="5605588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3" name="箭號: 向右 62">
            <a:extLst>
              <a:ext uri="{FF2B5EF4-FFF2-40B4-BE49-F238E27FC236}">
                <a16:creationId xmlns:a16="http://schemas.microsoft.com/office/drawing/2014/main" id="{5DC88C14-B1BE-2A1C-7EB4-B7DDC55DA47D}"/>
              </a:ext>
            </a:extLst>
          </p:cNvPr>
          <p:cNvSpPr/>
          <p:nvPr/>
        </p:nvSpPr>
        <p:spPr>
          <a:xfrm rot="16200000" flipH="1" flipV="1">
            <a:off x="9191915" y="5795101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箭號: 向右 63">
            <a:extLst>
              <a:ext uri="{FF2B5EF4-FFF2-40B4-BE49-F238E27FC236}">
                <a16:creationId xmlns:a16="http://schemas.microsoft.com/office/drawing/2014/main" id="{3FDED1D3-547F-2CAC-B574-631A8E5119B1}"/>
              </a:ext>
            </a:extLst>
          </p:cNvPr>
          <p:cNvSpPr/>
          <p:nvPr/>
        </p:nvSpPr>
        <p:spPr>
          <a:xfrm rot="16200000" flipH="1" flipV="1">
            <a:off x="9866731" y="5607081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箭號: 向右 64">
            <a:extLst>
              <a:ext uri="{FF2B5EF4-FFF2-40B4-BE49-F238E27FC236}">
                <a16:creationId xmlns:a16="http://schemas.microsoft.com/office/drawing/2014/main" id="{AE77AEED-5209-A179-E322-869E271CB874}"/>
              </a:ext>
            </a:extLst>
          </p:cNvPr>
          <p:cNvSpPr/>
          <p:nvPr/>
        </p:nvSpPr>
        <p:spPr>
          <a:xfrm rot="16200000" flipH="1" flipV="1">
            <a:off x="9540527" y="5406799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78D8AE6C-E5CD-3AF6-F8FB-A80EBE6CFCD5}"/>
              </a:ext>
            </a:extLst>
          </p:cNvPr>
          <p:cNvGrpSpPr/>
          <p:nvPr/>
        </p:nvGrpSpPr>
        <p:grpSpPr>
          <a:xfrm>
            <a:off x="10081836" y="5145893"/>
            <a:ext cx="554421" cy="461665"/>
            <a:chOff x="12192000" y="4781699"/>
            <a:chExt cx="554421" cy="461665"/>
          </a:xfrm>
        </p:grpSpPr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88C87B7F-0A05-79DC-BCD5-85C43112ECFE}"/>
                </a:ext>
              </a:extLst>
            </p:cNvPr>
            <p:cNvSpPr txBox="1"/>
            <p:nvPr/>
          </p:nvSpPr>
          <p:spPr>
            <a:xfrm>
              <a:off x="12192000" y="4781699"/>
              <a:ext cx="554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，</a:t>
              </a:r>
            </a:p>
          </p:txBody>
        </p: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3C906EFB-C4A1-676A-0FAA-DE6C4783E043}"/>
                </a:ext>
              </a:extLst>
            </p:cNvPr>
            <p:cNvSpPr/>
            <p:nvPr/>
          </p:nvSpPr>
          <p:spPr>
            <a:xfrm>
              <a:off x="12344400" y="4835768"/>
              <a:ext cx="237052" cy="35679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04B262DE-49DA-F881-CA59-ECE462226C76}"/>
              </a:ext>
            </a:extLst>
          </p:cNvPr>
          <p:cNvSpPr txBox="1"/>
          <p:nvPr/>
        </p:nvSpPr>
        <p:spPr>
          <a:xfrm>
            <a:off x="7063040" y="6069532"/>
            <a:ext cx="115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8AA8199-150E-55E6-D125-C8DBEE4D0C18}"/>
              </a:ext>
            </a:extLst>
          </p:cNvPr>
          <p:cNvSpPr txBox="1"/>
          <p:nvPr/>
        </p:nvSpPr>
        <p:spPr>
          <a:xfrm>
            <a:off x="9086402" y="3099033"/>
            <a:ext cx="55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喜</a:t>
            </a: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F31373B0-A21C-E17F-553B-B8B16118A715}"/>
              </a:ext>
            </a:extLst>
          </p:cNvPr>
          <p:cNvSpPr/>
          <p:nvPr/>
        </p:nvSpPr>
        <p:spPr>
          <a:xfrm rot="16200000">
            <a:off x="9190472" y="2797583"/>
            <a:ext cx="327478" cy="270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3504A7D-39E3-ECA2-3083-72E75B6BD653}"/>
                  </a:ext>
                </a:extLst>
              </p:cNvPr>
              <p:cNvSpPr txBox="1"/>
              <p:nvPr/>
            </p:nvSpPr>
            <p:spPr>
              <a:xfrm>
                <a:off x="6140760" y="3742932"/>
                <a:ext cx="675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3504A7D-39E3-ECA2-3083-72E75B6BD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760" y="3742932"/>
                <a:ext cx="675048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E92CAEB-3FD8-0A37-66D2-C412DB55389A}"/>
                  </a:ext>
                </a:extLst>
              </p:cNvPr>
              <p:cNvSpPr txBox="1"/>
              <p:nvPr/>
            </p:nvSpPr>
            <p:spPr>
              <a:xfrm>
                <a:off x="6140760" y="5685800"/>
                <a:ext cx="675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E92CAEB-3FD8-0A37-66D2-C412DB553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760" y="5685800"/>
                <a:ext cx="675048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16E66C-C2D8-34D7-756F-CB4548AD5420}"/>
                  </a:ext>
                </a:extLst>
              </p:cNvPr>
              <p:cNvSpPr txBox="1"/>
              <p:nvPr/>
            </p:nvSpPr>
            <p:spPr>
              <a:xfrm>
                <a:off x="302324" y="3089618"/>
                <a:ext cx="4461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機器自己尋找函式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使得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……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16E66C-C2D8-34D7-756F-CB4548AD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24" y="3089618"/>
                <a:ext cx="4461844" cy="461665"/>
              </a:xfrm>
              <a:prstGeom prst="rect">
                <a:avLst/>
              </a:prstGeom>
              <a:blipFill>
                <a:blip r:embed="rId6"/>
                <a:stretch>
                  <a:fillRect l="-2186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40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8" grpId="0" animBg="1"/>
      <p:bldP spid="3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9" grpId="0"/>
      <p:bldP spid="42" grpId="0" animBg="1"/>
      <p:bldP spid="43" grpId="0" animBg="1"/>
      <p:bldP spid="4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9" grpId="0"/>
      <p:bldP spid="2" grpId="0"/>
      <p:bldP spid="5" grpId="0" animBg="1"/>
      <p:bldP spid="8" grpId="0"/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CD4BB925-7392-3172-1E6B-41A0C9DB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28" y="240843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B683D920-1DE2-37AB-AE2B-8CA2D93C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28" y="1820856"/>
            <a:ext cx="1306800" cy="13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A1819B-8B00-997D-EDA1-C0411EA7AA2E}"/>
              </a:ext>
            </a:extLst>
          </p:cNvPr>
          <p:cNvSpPr txBox="1"/>
          <p:nvPr/>
        </p:nvSpPr>
        <p:spPr>
          <a:xfrm>
            <a:off x="376745" y="259444"/>
            <a:ext cx="6841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 </a:t>
            </a:r>
            <a:r>
              <a:rPr kumimoji="0" lang="en-US" altLang="zh-TW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ChatGPT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之前的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GPT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系列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7BF6757-1001-B5F7-6C08-0FBBE14FE1A5}"/>
              </a:ext>
            </a:extLst>
          </p:cNvPr>
          <p:cNvSpPr txBox="1"/>
          <p:nvPr/>
        </p:nvSpPr>
        <p:spPr>
          <a:xfrm>
            <a:off x="329120" y="1439001"/>
            <a:ext cx="1839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Model size: 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C315CF7-777D-56C2-DAC8-16157CDFC3AF}"/>
              </a:ext>
            </a:extLst>
          </p:cNvPr>
          <p:cNvSpPr txBox="1"/>
          <p:nvPr/>
        </p:nvSpPr>
        <p:spPr>
          <a:xfrm>
            <a:off x="1244683" y="5424992"/>
            <a:ext cx="1119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1GB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6CF865A-7636-C443-C4F9-CEDDCC7D305F}"/>
              </a:ext>
            </a:extLst>
          </p:cNvPr>
          <p:cNvSpPr txBox="1"/>
          <p:nvPr/>
        </p:nvSpPr>
        <p:spPr>
          <a:xfrm>
            <a:off x="3625528" y="3206130"/>
            <a:ext cx="1306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1542M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4A5082EA-19B1-F9F3-0B80-75EB715066C4}"/>
              </a:ext>
            </a:extLst>
          </p:cNvPr>
          <p:cNvSpPr/>
          <p:nvPr/>
        </p:nvSpPr>
        <p:spPr>
          <a:xfrm>
            <a:off x="1646714" y="5022111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205E52F-2B7E-5272-21B0-5B9D36653C1C}"/>
              </a:ext>
            </a:extLst>
          </p:cNvPr>
          <p:cNvSpPr/>
          <p:nvPr/>
        </p:nvSpPr>
        <p:spPr>
          <a:xfrm>
            <a:off x="3039948" y="4064511"/>
            <a:ext cx="2275200" cy="2275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A7ED155-F40F-A492-5E0C-BE76C90A0F3D}"/>
              </a:ext>
            </a:extLst>
          </p:cNvPr>
          <p:cNvSpPr txBox="1"/>
          <p:nvPr/>
        </p:nvSpPr>
        <p:spPr>
          <a:xfrm>
            <a:off x="1085184" y="2895448"/>
            <a:ext cx="1438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117M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54BE45D-6160-EB78-CE0C-9B1A309FA98A}"/>
              </a:ext>
            </a:extLst>
          </p:cNvPr>
          <p:cNvSpPr txBox="1"/>
          <p:nvPr/>
        </p:nvSpPr>
        <p:spPr>
          <a:xfrm>
            <a:off x="667736" y="3721062"/>
            <a:ext cx="1839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Data size: 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050F41-2C57-6D4A-066E-85A064E02AC9}"/>
              </a:ext>
            </a:extLst>
          </p:cNvPr>
          <p:cNvSpPr txBox="1"/>
          <p:nvPr/>
        </p:nvSpPr>
        <p:spPr>
          <a:xfrm>
            <a:off x="3561787" y="5568041"/>
            <a:ext cx="1119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40GB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1D713EE-5DDA-BC02-23F6-39B452783F51}"/>
              </a:ext>
            </a:extLst>
          </p:cNvPr>
          <p:cNvSpPr txBox="1"/>
          <p:nvPr/>
        </p:nvSpPr>
        <p:spPr>
          <a:xfrm>
            <a:off x="404164" y="2345584"/>
            <a:ext cx="120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GPT-1</a:t>
            </a:r>
            <a:endParaRPr lang="zh-TW" altLang="en-US" sz="2400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75E7C13-AE70-1DF4-8C25-E6EF90066EA1}"/>
              </a:ext>
            </a:extLst>
          </p:cNvPr>
          <p:cNvSpPr txBox="1"/>
          <p:nvPr/>
        </p:nvSpPr>
        <p:spPr>
          <a:xfrm>
            <a:off x="2396764" y="2334197"/>
            <a:ext cx="120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GPT-2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729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  <p:bldP spid="2" grpId="0" animBg="1"/>
      <p:bldP spid="6" grpId="0" animBg="1"/>
      <p:bldP spid="13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E670BE-9D0D-F9F1-E66C-CA672F5E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GPT-2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也是可以回答問題的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7282628-FEFA-11D8-4188-2EF16AB2E7FC}"/>
              </a:ext>
            </a:extLst>
          </p:cNvPr>
          <p:cNvSpPr/>
          <p:nvPr/>
        </p:nvSpPr>
        <p:spPr>
          <a:xfrm>
            <a:off x="6479640" y="2436034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E3DEC30-9F76-3700-9C47-B025942A9FC3}"/>
              </a:ext>
            </a:extLst>
          </p:cNvPr>
          <p:cNvCxnSpPr/>
          <p:nvPr/>
        </p:nvCxnSpPr>
        <p:spPr>
          <a:xfrm>
            <a:off x="5137613" y="2968251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AE481F0-C5CE-7222-1BE1-2BE2BE5EB1AA}"/>
              </a:ext>
            </a:extLst>
          </p:cNvPr>
          <p:cNvCxnSpPr/>
          <p:nvPr/>
        </p:nvCxnSpPr>
        <p:spPr>
          <a:xfrm>
            <a:off x="8271511" y="2968251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16B95D1-7A6A-5C5D-F3D4-172F979305C4}"/>
              </a:ext>
            </a:extLst>
          </p:cNvPr>
          <p:cNvSpPr txBox="1"/>
          <p:nvPr/>
        </p:nvSpPr>
        <p:spPr>
          <a:xfrm>
            <a:off x="1180756" y="2723266"/>
            <a:ext cx="395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世界第一高峰是哪一座？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5CE9538-DC92-2E9E-E5CA-7F42F47FE1E0}"/>
              </a:ext>
            </a:extLst>
          </p:cNvPr>
          <p:cNvSpPr txBox="1"/>
          <p:nvPr/>
        </p:nvSpPr>
        <p:spPr>
          <a:xfrm>
            <a:off x="9363248" y="2749079"/>
            <a:ext cx="220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喜馬拉雅山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45FC331-DE45-DD8F-B1DF-936DC86B1611}"/>
              </a:ext>
            </a:extLst>
          </p:cNvPr>
          <p:cNvSpPr/>
          <p:nvPr/>
        </p:nvSpPr>
        <p:spPr>
          <a:xfrm>
            <a:off x="6457950" y="4689849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C033F35-A817-27EF-3E92-3EAC0A6EA0D0}"/>
              </a:ext>
            </a:extLst>
          </p:cNvPr>
          <p:cNvCxnSpPr/>
          <p:nvPr/>
        </p:nvCxnSpPr>
        <p:spPr>
          <a:xfrm>
            <a:off x="5115923" y="5222066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8530E280-23C8-5F3C-FD79-DFD876A5E614}"/>
              </a:ext>
            </a:extLst>
          </p:cNvPr>
          <p:cNvCxnSpPr/>
          <p:nvPr/>
        </p:nvCxnSpPr>
        <p:spPr>
          <a:xfrm>
            <a:off x="8249821" y="5222066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8D2AAF9-8F13-209E-CF1B-A7E17D31C6C9}"/>
              </a:ext>
            </a:extLst>
          </p:cNvPr>
          <p:cNvSpPr txBox="1"/>
          <p:nvPr/>
        </p:nvSpPr>
        <p:spPr>
          <a:xfrm>
            <a:off x="1159066" y="4977081"/>
            <a:ext cx="395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很長的文章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….. TL;DR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E7E9633-59D8-BC84-B9DA-D06E039AEE18}"/>
              </a:ext>
            </a:extLst>
          </p:cNvPr>
          <p:cNvSpPr txBox="1"/>
          <p:nvPr/>
        </p:nvSpPr>
        <p:spPr>
          <a:xfrm>
            <a:off x="9526732" y="4977081"/>
            <a:ext cx="220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文章摘要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C67D366A-1779-C554-DD9F-3B143884FCEB}"/>
              </a:ext>
            </a:extLst>
          </p:cNvPr>
          <p:cNvSpPr txBox="1"/>
          <p:nvPr/>
        </p:nvSpPr>
        <p:spPr>
          <a:xfrm>
            <a:off x="1009650" y="2020234"/>
            <a:ext cx="184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問答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29F6596-1062-DEF2-F51A-44054FF41362}"/>
              </a:ext>
            </a:extLst>
          </p:cNvPr>
          <p:cNvSpPr txBox="1"/>
          <p:nvPr/>
        </p:nvSpPr>
        <p:spPr>
          <a:xfrm>
            <a:off x="1009650" y="4189742"/>
            <a:ext cx="184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摘要</a:t>
            </a:r>
          </a:p>
        </p:txBody>
      </p:sp>
    </p:spTree>
    <p:extLst>
      <p:ext uri="{BB962C8B-B14F-4D97-AF65-F5344CB8AC3E}">
        <p14:creationId xmlns:p14="http://schemas.microsoft.com/office/powerpoint/2010/main" val="81828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8" grpId="0"/>
      <p:bldP spid="3" grpId="0" animBg="1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016F4212-93E0-930E-6F53-DE8C8973E935}"/>
              </a:ext>
            </a:extLst>
          </p:cNvPr>
          <p:cNvGrpSpPr/>
          <p:nvPr/>
        </p:nvGrpSpPr>
        <p:grpSpPr>
          <a:xfrm>
            <a:off x="2165221" y="667031"/>
            <a:ext cx="9188579" cy="5523937"/>
            <a:chOff x="1826227" y="1709914"/>
            <a:chExt cx="8433182" cy="4970990"/>
          </a:xfrm>
        </p:grpSpPr>
        <p:pic>
          <p:nvPicPr>
            <p:cNvPr id="5" name="Google Shape;266;p35">
              <a:extLst>
                <a:ext uri="{FF2B5EF4-FFF2-40B4-BE49-F238E27FC236}">
                  <a16:creationId xmlns:a16="http://schemas.microsoft.com/office/drawing/2014/main" id="{8EF34F2D-A110-F28D-FA13-3E45EA99B22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35726" y="1709914"/>
              <a:ext cx="7123683" cy="4970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259;p34">
              <a:extLst>
                <a:ext uri="{FF2B5EF4-FFF2-40B4-BE49-F238E27FC236}">
                  <a16:creationId xmlns:a16="http://schemas.microsoft.com/office/drawing/2014/main" id="{161711C4-3DA3-9E8A-DEFB-40442260C148}"/>
                </a:ext>
              </a:extLst>
            </p:cNvPr>
            <p:cNvSpPr txBox="1"/>
            <p:nvPr/>
          </p:nvSpPr>
          <p:spPr>
            <a:xfrm>
              <a:off x="1826227" y="5960900"/>
              <a:ext cx="1309499" cy="7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CoQA</a:t>
              </a:r>
              <a:endParaRPr kumimoji="0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A90435E2-0FF0-2A26-5048-7BCD899DA4EE}"/>
              </a:ext>
            </a:extLst>
          </p:cNvPr>
          <p:cNvSpPr txBox="1"/>
          <p:nvPr/>
        </p:nvSpPr>
        <p:spPr>
          <a:xfrm>
            <a:off x="399010" y="781396"/>
            <a:ext cx="181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GPT-2</a:t>
            </a:r>
            <a:endParaRPr kumimoji="0" lang="zh-TW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AF0B6CF-65D1-2D2B-895C-19D2B453BD53}"/>
              </a:ext>
            </a:extLst>
          </p:cNvPr>
          <p:cNvSpPr txBox="1"/>
          <p:nvPr/>
        </p:nvSpPr>
        <p:spPr>
          <a:xfrm>
            <a:off x="733951" y="1501106"/>
            <a:ext cx="2624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https://openai.com/blog/better-language-models/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65EAB2D-7D95-5403-FFD2-C7921C759243}"/>
              </a:ext>
            </a:extLst>
          </p:cNvPr>
          <p:cNvSpPr txBox="1"/>
          <p:nvPr/>
        </p:nvSpPr>
        <p:spPr>
          <a:xfrm>
            <a:off x="733951" y="2629116"/>
            <a:ext cx="181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問答上表現如何？</a:t>
            </a:r>
          </a:p>
        </p:txBody>
      </p:sp>
    </p:spTree>
    <p:extLst>
      <p:ext uri="{BB962C8B-B14F-4D97-AF65-F5344CB8AC3E}">
        <p14:creationId xmlns:p14="http://schemas.microsoft.com/office/powerpoint/2010/main" val="162350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CD4BB925-7392-3172-1E6B-41A0C9DB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28" y="240843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B683D920-1DE2-37AB-AE2B-8CA2D93C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28" y="1820856"/>
            <a:ext cx="1306800" cy="13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A1819B-8B00-997D-EDA1-C0411EA7AA2E}"/>
              </a:ext>
            </a:extLst>
          </p:cNvPr>
          <p:cNvSpPr txBox="1"/>
          <p:nvPr/>
        </p:nvSpPr>
        <p:spPr>
          <a:xfrm>
            <a:off x="376745" y="259444"/>
            <a:ext cx="6841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 </a:t>
            </a:r>
            <a:r>
              <a:rPr kumimoji="0" lang="en-US" altLang="zh-TW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ChatGPT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之前的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GPT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系列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7BF6757-1001-B5F7-6C08-0FBBE14FE1A5}"/>
              </a:ext>
            </a:extLst>
          </p:cNvPr>
          <p:cNvSpPr txBox="1"/>
          <p:nvPr/>
        </p:nvSpPr>
        <p:spPr>
          <a:xfrm>
            <a:off x="329120" y="1439001"/>
            <a:ext cx="1839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Model size: 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C315CF7-777D-56C2-DAC8-16157CDFC3AF}"/>
              </a:ext>
            </a:extLst>
          </p:cNvPr>
          <p:cNvSpPr txBox="1"/>
          <p:nvPr/>
        </p:nvSpPr>
        <p:spPr>
          <a:xfrm>
            <a:off x="1244683" y="5424992"/>
            <a:ext cx="1119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1GB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6CF865A-7636-C443-C4F9-CEDDCC7D305F}"/>
              </a:ext>
            </a:extLst>
          </p:cNvPr>
          <p:cNvSpPr txBox="1"/>
          <p:nvPr/>
        </p:nvSpPr>
        <p:spPr>
          <a:xfrm>
            <a:off x="3625528" y="3206130"/>
            <a:ext cx="1306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1542M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4A5082EA-19B1-F9F3-0B80-75EB715066C4}"/>
              </a:ext>
            </a:extLst>
          </p:cNvPr>
          <p:cNvSpPr/>
          <p:nvPr/>
        </p:nvSpPr>
        <p:spPr>
          <a:xfrm>
            <a:off x="1646714" y="5022111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205E52F-2B7E-5272-21B0-5B9D36653C1C}"/>
              </a:ext>
            </a:extLst>
          </p:cNvPr>
          <p:cNvSpPr/>
          <p:nvPr/>
        </p:nvSpPr>
        <p:spPr>
          <a:xfrm>
            <a:off x="3039948" y="4064511"/>
            <a:ext cx="2275200" cy="2275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21254B1A-DED7-1D96-535D-1B83CC22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5" y="-4552162"/>
            <a:ext cx="13921200" cy="139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EDA5203D-7410-DE25-131C-433F71752FBF}"/>
              </a:ext>
            </a:extLst>
          </p:cNvPr>
          <p:cNvSpPr/>
          <p:nvPr/>
        </p:nvSpPr>
        <p:spPr>
          <a:xfrm>
            <a:off x="6577924" y="1359224"/>
            <a:ext cx="8593200" cy="8593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A7ED155-F40F-A492-5E0C-BE76C90A0F3D}"/>
              </a:ext>
            </a:extLst>
          </p:cNvPr>
          <p:cNvSpPr txBox="1"/>
          <p:nvPr/>
        </p:nvSpPr>
        <p:spPr>
          <a:xfrm>
            <a:off x="1085184" y="2895448"/>
            <a:ext cx="1438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117M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7E17A57-AEE9-0CDB-289B-3CC182305B2A}"/>
              </a:ext>
            </a:extLst>
          </p:cNvPr>
          <p:cNvSpPr txBox="1"/>
          <p:nvPr/>
        </p:nvSpPr>
        <p:spPr>
          <a:xfrm>
            <a:off x="5507235" y="3223715"/>
            <a:ext cx="1510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175B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54BE45D-6160-EB78-CE0C-9B1A309FA98A}"/>
              </a:ext>
            </a:extLst>
          </p:cNvPr>
          <p:cNvSpPr txBox="1"/>
          <p:nvPr/>
        </p:nvSpPr>
        <p:spPr>
          <a:xfrm>
            <a:off x="667736" y="3721062"/>
            <a:ext cx="1839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Data size: 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050F41-2C57-6D4A-066E-85A064E02AC9}"/>
              </a:ext>
            </a:extLst>
          </p:cNvPr>
          <p:cNvSpPr txBox="1"/>
          <p:nvPr/>
        </p:nvSpPr>
        <p:spPr>
          <a:xfrm>
            <a:off x="3561787" y="5568041"/>
            <a:ext cx="1119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40GB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C15299B-4EA5-94DD-6E35-39B23E6EEA00}"/>
              </a:ext>
            </a:extLst>
          </p:cNvPr>
          <p:cNvSpPr txBox="1"/>
          <p:nvPr/>
        </p:nvSpPr>
        <p:spPr>
          <a:xfrm>
            <a:off x="6960743" y="4737101"/>
            <a:ext cx="1119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ource-serif-pro"/>
                <a:ea typeface="新細明體" panose="02020500000000000000" pitchFamily="18" charset="-120"/>
                <a:cs typeface="+mn-cs"/>
              </a:rPr>
              <a:t>580GB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1D713EE-5DDA-BC02-23F6-39B452783F51}"/>
              </a:ext>
            </a:extLst>
          </p:cNvPr>
          <p:cNvSpPr txBox="1"/>
          <p:nvPr/>
        </p:nvSpPr>
        <p:spPr>
          <a:xfrm>
            <a:off x="404164" y="2345584"/>
            <a:ext cx="120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GPT-1</a:t>
            </a:r>
            <a:endParaRPr lang="zh-TW" altLang="en-US" sz="2400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75E7C13-AE70-1DF4-8C25-E6EF90066EA1}"/>
              </a:ext>
            </a:extLst>
          </p:cNvPr>
          <p:cNvSpPr txBox="1"/>
          <p:nvPr/>
        </p:nvSpPr>
        <p:spPr>
          <a:xfrm>
            <a:off x="2396764" y="2334197"/>
            <a:ext cx="120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GPT-2</a:t>
            </a:r>
            <a:endParaRPr lang="zh-TW" altLang="en-US" sz="2400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B719EBB-89A5-2712-ECF3-AC02F97A0486}"/>
              </a:ext>
            </a:extLst>
          </p:cNvPr>
          <p:cNvSpPr txBox="1"/>
          <p:nvPr/>
        </p:nvSpPr>
        <p:spPr>
          <a:xfrm>
            <a:off x="5871269" y="2357605"/>
            <a:ext cx="120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GPT-3</a:t>
            </a:r>
            <a:endParaRPr lang="zh-TW" altLang="en-US" sz="24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6C2830B-94D2-AE69-6E37-274B466A1CAD}"/>
              </a:ext>
            </a:extLst>
          </p:cNvPr>
          <p:cNvSpPr txBox="1"/>
          <p:nvPr/>
        </p:nvSpPr>
        <p:spPr>
          <a:xfrm>
            <a:off x="6960743" y="5337208"/>
            <a:ext cx="547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閱讀哈利波特全集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萬遍</a:t>
            </a:r>
          </a:p>
        </p:txBody>
      </p:sp>
      <p:sp>
        <p:nvSpPr>
          <p:cNvPr id="23" name="內容版面配置區 22">
            <a:extLst>
              <a:ext uri="{FF2B5EF4-FFF2-40B4-BE49-F238E27FC236}">
                <a16:creationId xmlns:a16="http://schemas.microsoft.com/office/drawing/2014/main" id="{F300D626-7175-41E1-5380-298F1C9B0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5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6A98B7C-60F3-3B08-F48E-3DEAEC87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486282"/>
            <a:ext cx="8173835" cy="5164435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B20AF0FE-E885-2581-B7C6-A0861A58157A}"/>
              </a:ext>
            </a:extLst>
          </p:cNvPr>
          <p:cNvSpPr/>
          <p:nvPr/>
        </p:nvSpPr>
        <p:spPr>
          <a:xfrm>
            <a:off x="1317873" y="3269674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C6C134E-E724-78B1-A043-E79FAD008488}"/>
              </a:ext>
            </a:extLst>
          </p:cNvPr>
          <p:cNvSpPr/>
          <p:nvPr/>
        </p:nvSpPr>
        <p:spPr>
          <a:xfrm>
            <a:off x="3644899" y="1514387"/>
            <a:ext cx="8148435" cy="38072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2DF1762-A6E5-6282-C825-B83D0C923308}"/>
              </a:ext>
            </a:extLst>
          </p:cNvPr>
          <p:cNvSpPr/>
          <p:nvPr/>
        </p:nvSpPr>
        <p:spPr>
          <a:xfrm>
            <a:off x="3644900" y="1895110"/>
            <a:ext cx="8148435" cy="4755607"/>
          </a:xfrm>
          <a:prstGeom prst="roundRect">
            <a:avLst>
              <a:gd name="adj" fmla="val 219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EDC883AA-56DC-9A22-742B-7FF034E1DFC4}"/>
              </a:ext>
            </a:extLst>
          </p:cNvPr>
          <p:cNvCxnSpPr/>
          <p:nvPr/>
        </p:nvCxnSpPr>
        <p:spPr>
          <a:xfrm flipH="1">
            <a:off x="2203913" y="1696342"/>
            <a:ext cx="1246909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A00D54E-6FF3-2C50-365E-77FF524A36CB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164864" y="1690688"/>
            <a:ext cx="0" cy="1578986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BDE83C6-E114-9C3D-7E79-D5106A51C943}"/>
              </a:ext>
            </a:extLst>
          </p:cNvPr>
          <p:cNvCxnSpPr>
            <a:cxnSpLocks/>
          </p:cNvCxnSpPr>
          <p:nvPr/>
        </p:nvCxnSpPr>
        <p:spPr>
          <a:xfrm>
            <a:off x="2159454" y="4367358"/>
            <a:ext cx="0" cy="1005980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6CC7584F-3269-2140-0876-66E98EB709B8}"/>
              </a:ext>
            </a:extLst>
          </p:cNvPr>
          <p:cNvCxnSpPr>
            <a:cxnSpLocks/>
          </p:cNvCxnSpPr>
          <p:nvPr/>
        </p:nvCxnSpPr>
        <p:spPr>
          <a:xfrm>
            <a:off x="2203913" y="5393279"/>
            <a:ext cx="1291368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9B303C2E-82AF-E8AF-A4D4-4D2647BFD4E0}"/>
              </a:ext>
            </a:extLst>
          </p:cNvPr>
          <p:cNvSpPr txBox="1"/>
          <p:nvPr/>
        </p:nvSpPr>
        <p:spPr>
          <a:xfrm>
            <a:off x="838200" y="5661878"/>
            <a:ext cx="2459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有機會根據指令寫程式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DAA3B46-714F-82EC-2FF5-7AAC194BB633}"/>
              </a:ext>
            </a:extLst>
          </p:cNvPr>
          <p:cNvSpPr txBox="1"/>
          <p:nvPr/>
        </p:nvSpPr>
        <p:spPr>
          <a:xfrm>
            <a:off x="399010" y="781396"/>
            <a:ext cx="181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GPT-3</a:t>
            </a:r>
            <a:endParaRPr kumimoji="0" lang="zh-TW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93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CDF454B-7629-48E5-B591-1EB2DF26F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265" y="436235"/>
            <a:ext cx="8936510" cy="556194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EF4BD2C-DBE5-48DE-9CD4-5FA5FB9C4C8C}"/>
              </a:ext>
            </a:extLst>
          </p:cNvPr>
          <p:cNvSpPr txBox="1"/>
          <p:nvPr/>
        </p:nvSpPr>
        <p:spPr>
          <a:xfrm>
            <a:off x="5136518" y="6077310"/>
            <a:ext cx="392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Average of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tasks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1257746-AEA3-D324-CA4E-C1B67453C272}"/>
              </a:ext>
            </a:extLst>
          </p:cNvPr>
          <p:cNvSpPr txBox="1"/>
          <p:nvPr/>
        </p:nvSpPr>
        <p:spPr>
          <a:xfrm>
            <a:off x="399010" y="781396"/>
            <a:ext cx="181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GPT-3</a:t>
            </a:r>
            <a:endParaRPr kumimoji="0" lang="zh-TW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5A5547B-76F3-2D91-2835-3FAF51C3FA64}"/>
              </a:ext>
            </a:extLst>
          </p:cNvPr>
          <p:cNvSpPr txBox="1"/>
          <p:nvPr/>
        </p:nvSpPr>
        <p:spPr>
          <a:xfrm>
            <a:off x="702426" y="6076604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https://arxiv.org/abs/2005.14165</a:t>
            </a:r>
          </a:p>
        </p:txBody>
      </p:sp>
    </p:spTree>
    <p:extLst>
      <p:ext uri="{BB962C8B-B14F-4D97-AF65-F5344CB8AC3E}">
        <p14:creationId xmlns:p14="http://schemas.microsoft.com/office/powerpoint/2010/main" val="166729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9510C3-9429-B307-70A6-19700604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課程大綱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3FB2460-1568-1E50-EE97-38EA1C2DD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4691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: 圓角 6">
            <a:extLst>
              <a:ext uri="{FF2B5EF4-FFF2-40B4-BE49-F238E27FC236}">
                <a16:creationId xmlns:a16="http://schemas.microsoft.com/office/drawing/2014/main" id="{53308EC4-BB69-3D2E-E182-51D46C0FB5FB}"/>
              </a:ext>
            </a:extLst>
          </p:cNvPr>
          <p:cNvSpPr/>
          <p:nvPr/>
        </p:nvSpPr>
        <p:spPr>
          <a:xfrm>
            <a:off x="838200" y="1864632"/>
            <a:ext cx="10515600" cy="127301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3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5CDBF9-5D06-A53A-7487-96CC7A64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只從網路資料學習的缺點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6922F0-6A5D-AB3F-F012-9E1B32327DF6}"/>
              </a:ext>
            </a:extLst>
          </p:cNvPr>
          <p:cNvSpPr txBox="1"/>
          <p:nvPr/>
        </p:nvSpPr>
        <p:spPr>
          <a:xfrm>
            <a:off x="1010529" y="60608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Source of image: https://arxiv.org/abs/2203.02155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E3AB7054-7A04-1B6F-33DD-0E250869B0A2}"/>
              </a:ext>
            </a:extLst>
          </p:cNvPr>
          <p:cNvSpPr/>
          <p:nvPr/>
        </p:nvSpPr>
        <p:spPr>
          <a:xfrm>
            <a:off x="7642552" y="2213908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EE7E44C-42FB-7D5B-BD7A-D42DC58CFB22}"/>
              </a:ext>
            </a:extLst>
          </p:cNvPr>
          <p:cNvCxnSpPr/>
          <p:nvPr/>
        </p:nvCxnSpPr>
        <p:spPr>
          <a:xfrm>
            <a:off x="6323692" y="2762750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7D33CD7-04D3-9E37-348C-BF952AFE0EBF}"/>
              </a:ext>
            </a:extLst>
          </p:cNvPr>
          <p:cNvCxnSpPr>
            <a:cxnSpLocks/>
          </p:cNvCxnSpPr>
          <p:nvPr/>
        </p:nvCxnSpPr>
        <p:spPr>
          <a:xfrm>
            <a:off x="10535644" y="2762750"/>
            <a:ext cx="0" cy="1485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03D33FC2-5634-8BF3-53BC-6203DF2CE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2649"/>
            <a:ext cx="5421853" cy="2897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BB82BF9-10D7-2CCD-9483-5052A724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98" y="4383656"/>
            <a:ext cx="3653002" cy="1331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0DFDA36-BD48-24D4-A5AF-EA8328E1B5EE}"/>
              </a:ext>
            </a:extLst>
          </p:cNvPr>
          <p:cNvCxnSpPr>
            <a:cxnSpLocks/>
          </p:cNvCxnSpPr>
          <p:nvPr/>
        </p:nvCxnSpPr>
        <p:spPr>
          <a:xfrm>
            <a:off x="9336533" y="2786408"/>
            <a:ext cx="1199111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7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62332B8-EC04-DE84-8A10-A7A0ED7AC05A}"/>
              </a:ext>
            </a:extLst>
          </p:cNvPr>
          <p:cNvSpPr txBox="1"/>
          <p:nvPr/>
        </p:nvSpPr>
        <p:spPr>
          <a:xfrm>
            <a:off x="4346994" y="775452"/>
            <a:ext cx="500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世界第一高峰是喜馬拉雅山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2330ECA-86DE-F839-4EF4-63C7D693F8F5}"/>
              </a:ext>
            </a:extLst>
          </p:cNvPr>
          <p:cNvSpPr/>
          <p:nvPr/>
        </p:nvSpPr>
        <p:spPr>
          <a:xfrm>
            <a:off x="4660107" y="775452"/>
            <a:ext cx="2510443" cy="52322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C75C1E8E-7A16-82DD-14D9-FE39C2E04E29}"/>
              </a:ext>
            </a:extLst>
          </p:cNvPr>
          <p:cNvSpPr/>
          <p:nvPr/>
        </p:nvSpPr>
        <p:spPr>
          <a:xfrm>
            <a:off x="7221119" y="758827"/>
            <a:ext cx="1828107" cy="52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C19F628-5191-3304-E8F6-A2DDC9EAE93D}"/>
              </a:ext>
            </a:extLst>
          </p:cNvPr>
          <p:cNvSpPr/>
          <p:nvPr/>
        </p:nvSpPr>
        <p:spPr>
          <a:xfrm>
            <a:off x="6129250" y="1681830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5A97F0E-6360-6599-BC6A-41E040686E03}"/>
              </a:ext>
            </a:extLst>
          </p:cNvPr>
          <p:cNvCxnSpPr/>
          <p:nvPr/>
        </p:nvCxnSpPr>
        <p:spPr>
          <a:xfrm>
            <a:off x="4787223" y="2214047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9696C18-C18D-455B-5DA4-7859E7E921AF}"/>
              </a:ext>
            </a:extLst>
          </p:cNvPr>
          <p:cNvCxnSpPr/>
          <p:nvPr/>
        </p:nvCxnSpPr>
        <p:spPr>
          <a:xfrm>
            <a:off x="7921121" y="2214047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02E02C4-273F-A66A-E14A-43CB688DAC5C}"/>
              </a:ext>
            </a:extLst>
          </p:cNvPr>
          <p:cNvGrpSpPr/>
          <p:nvPr/>
        </p:nvGrpSpPr>
        <p:grpSpPr>
          <a:xfrm>
            <a:off x="1980292" y="1969062"/>
            <a:ext cx="2806931" cy="523220"/>
            <a:chOff x="203661" y="5453021"/>
            <a:chExt cx="2806931" cy="523220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9E651B9-72D9-ED76-522F-1489A23DA878}"/>
                </a:ext>
              </a:extLst>
            </p:cNvPr>
            <p:cNvSpPr txBox="1"/>
            <p:nvPr/>
          </p:nvSpPr>
          <p:spPr>
            <a:xfrm>
              <a:off x="203661" y="5453021"/>
              <a:ext cx="2806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世界第一高峰是</a:t>
              </a: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3EBAA782-58BD-EECF-75D1-8FE6CC2283D7}"/>
                </a:ext>
              </a:extLst>
            </p:cNvPr>
            <p:cNvSpPr/>
            <p:nvPr/>
          </p:nvSpPr>
          <p:spPr>
            <a:xfrm>
              <a:off x="351906" y="5453021"/>
              <a:ext cx="2510443" cy="523220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13E23EF-660A-F20E-B8E1-2598EA31D460}"/>
              </a:ext>
            </a:extLst>
          </p:cNvPr>
          <p:cNvSpPr/>
          <p:nvPr/>
        </p:nvSpPr>
        <p:spPr>
          <a:xfrm>
            <a:off x="9351256" y="1961356"/>
            <a:ext cx="1828107" cy="52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EEF0A2F-0849-6628-0B8D-4BAE87992717}"/>
              </a:ext>
            </a:extLst>
          </p:cNvPr>
          <p:cNvSpPr txBox="1"/>
          <p:nvPr/>
        </p:nvSpPr>
        <p:spPr>
          <a:xfrm>
            <a:off x="9165258" y="1970275"/>
            <a:ext cx="220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喜馬拉雅山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FBECC426-C42B-C18B-362B-3DEFD8FEADEC}"/>
              </a:ext>
            </a:extLst>
          </p:cNvPr>
          <p:cNvCxnSpPr/>
          <p:nvPr/>
        </p:nvCxnSpPr>
        <p:spPr>
          <a:xfrm flipH="1">
            <a:off x="3358821" y="1030777"/>
            <a:ext cx="1246909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5BF5626E-2273-71AC-B79D-6A7C353570D4}"/>
              </a:ext>
            </a:extLst>
          </p:cNvPr>
          <p:cNvCxnSpPr>
            <a:cxnSpLocks/>
          </p:cNvCxnSpPr>
          <p:nvPr/>
        </p:nvCxnSpPr>
        <p:spPr>
          <a:xfrm>
            <a:off x="3383757" y="1058373"/>
            <a:ext cx="1" cy="902983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BB1FB79-FBE7-F3AE-58B9-9BC79DF27585}"/>
              </a:ext>
            </a:extLst>
          </p:cNvPr>
          <p:cNvCxnSpPr>
            <a:cxnSpLocks/>
          </p:cNvCxnSpPr>
          <p:nvPr/>
        </p:nvCxnSpPr>
        <p:spPr>
          <a:xfrm flipH="1">
            <a:off x="9165258" y="1020437"/>
            <a:ext cx="1100051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2F6C13C-8E24-D190-66FC-E3728840841A}"/>
              </a:ext>
            </a:extLst>
          </p:cNvPr>
          <p:cNvCxnSpPr>
            <a:cxnSpLocks/>
          </p:cNvCxnSpPr>
          <p:nvPr/>
        </p:nvCxnSpPr>
        <p:spPr>
          <a:xfrm>
            <a:off x="10317848" y="992675"/>
            <a:ext cx="1" cy="902983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0D69E4F-C2CC-6C4E-97EB-6FD68E2CF76F}"/>
              </a:ext>
            </a:extLst>
          </p:cNvPr>
          <p:cNvSpPr txBox="1"/>
          <p:nvPr/>
        </p:nvSpPr>
        <p:spPr>
          <a:xfrm>
            <a:off x="518043" y="531105"/>
            <a:ext cx="1267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預訓練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2" name="圖形 21" descr="女教授 以實心填滿">
            <a:extLst>
              <a:ext uri="{FF2B5EF4-FFF2-40B4-BE49-F238E27FC236}">
                <a16:creationId xmlns:a16="http://schemas.microsoft.com/office/drawing/2014/main" id="{88DEBA01-1392-F28F-B758-544D41C0A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8245" y="4462101"/>
            <a:ext cx="1311950" cy="1311950"/>
          </a:xfrm>
          <a:prstGeom prst="rect">
            <a:avLst/>
          </a:prstGeom>
        </p:spPr>
      </p:pic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2BCB1A09-7545-966D-EE46-6549F4073A14}"/>
              </a:ext>
            </a:extLst>
          </p:cNvPr>
          <p:cNvSpPr/>
          <p:nvPr/>
        </p:nvSpPr>
        <p:spPr>
          <a:xfrm>
            <a:off x="6139253" y="4782588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ChatGPT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E43345C4-8155-9C7D-ABEF-969462DDE736}"/>
              </a:ext>
            </a:extLst>
          </p:cNvPr>
          <p:cNvCxnSpPr/>
          <p:nvPr/>
        </p:nvCxnSpPr>
        <p:spPr>
          <a:xfrm>
            <a:off x="4797226" y="5314805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857D699-60CC-1FFE-92F4-DEE1337270BC}"/>
              </a:ext>
            </a:extLst>
          </p:cNvPr>
          <p:cNvCxnSpPr/>
          <p:nvPr/>
        </p:nvCxnSpPr>
        <p:spPr>
          <a:xfrm>
            <a:off x="7931124" y="5314805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694167C-47B2-E39B-5707-7E1B71780834}"/>
              </a:ext>
            </a:extLst>
          </p:cNvPr>
          <p:cNvSpPr txBox="1"/>
          <p:nvPr/>
        </p:nvSpPr>
        <p:spPr>
          <a:xfrm>
            <a:off x="1154280" y="5053195"/>
            <a:ext cx="3642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AE4EB5B-C5F6-9BCB-F892-5E24FB3EC30B}"/>
              </a:ext>
            </a:extLst>
          </p:cNvPr>
          <p:cNvSpPr txBox="1"/>
          <p:nvPr/>
        </p:nvSpPr>
        <p:spPr>
          <a:xfrm>
            <a:off x="9284235" y="5051983"/>
            <a:ext cx="168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6B73C5F-57D1-1557-D427-4B06CA2A9846}"/>
              </a:ext>
            </a:extLst>
          </p:cNvPr>
          <p:cNvCxnSpPr/>
          <p:nvPr/>
        </p:nvCxnSpPr>
        <p:spPr>
          <a:xfrm>
            <a:off x="6976240" y="2926078"/>
            <a:ext cx="0" cy="173154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55E597E-128E-5243-FC90-3E6419EC24A8}"/>
              </a:ext>
            </a:extLst>
          </p:cNvPr>
          <p:cNvSpPr txBox="1"/>
          <p:nvPr/>
        </p:nvSpPr>
        <p:spPr>
          <a:xfrm>
            <a:off x="4769213" y="3275140"/>
            <a:ext cx="2079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繼續學習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8324D4E-E709-379E-FA02-C85830920619}"/>
              </a:ext>
            </a:extLst>
          </p:cNvPr>
          <p:cNvSpPr txBox="1"/>
          <p:nvPr/>
        </p:nvSpPr>
        <p:spPr>
          <a:xfrm>
            <a:off x="481935" y="1068039"/>
            <a:ext cx="2510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自督導式學習</a:t>
            </a: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D0CF9AD-085D-A9D8-7DAD-590675BBE351}"/>
              </a:ext>
            </a:extLst>
          </p:cNvPr>
          <p:cNvSpPr txBox="1"/>
          <p:nvPr/>
        </p:nvSpPr>
        <p:spPr>
          <a:xfrm>
            <a:off x="8224944" y="3034489"/>
            <a:ext cx="1880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基石模型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FB72A32-0FC6-C572-9F86-969F4038E31D}"/>
              </a:ext>
            </a:extLst>
          </p:cNvPr>
          <p:cNvSpPr txBox="1"/>
          <p:nvPr/>
        </p:nvSpPr>
        <p:spPr>
          <a:xfrm>
            <a:off x="518043" y="4150616"/>
            <a:ext cx="2221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督導式學習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D5592003-AE13-B63B-2183-CED4FA9AB260}"/>
              </a:ext>
            </a:extLst>
          </p:cNvPr>
          <p:cNvCxnSpPr>
            <a:cxnSpLocks/>
          </p:cNvCxnSpPr>
          <p:nvPr/>
        </p:nvCxnSpPr>
        <p:spPr>
          <a:xfrm flipH="1" flipV="1">
            <a:off x="7464718" y="2507531"/>
            <a:ext cx="760226" cy="621892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9387C82-EB70-CB6B-694D-C195937A2CA9}"/>
              </a:ext>
            </a:extLst>
          </p:cNvPr>
          <p:cNvSpPr txBox="1"/>
          <p:nvPr/>
        </p:nvSpPr>
        <p:spPr>
          <a:xfrm>
            <a:off x="4276818" y="3791848"/>
            <a:ext cx="26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微調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(finetune)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7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8" grpId="0"/>
      <p:bldP spid="29" grpId="0"/>
      <p:bldP spid="34" grpId="0"/>
      <p:bldP spid="35" grpId="0"/>
      <p:bldP spid="36" grpId="0"/>
      <p:bldP spid="2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62332B8-EC04-DE84-8A10-A7A0ED7AC05A}"/>
              </a:ext>
            </a:extLst>
          </p:cNvPr>
          <p:cNvSpPr txBox="1"/>
          <p:nvPr/>
        </p:nvSpPr>
        <p:spPr>
          <a:xfrm>
            <a:off x="3833948" y="376030"/>
            <a:ext cx="500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世界第一高峰是喜馬拉雅山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2330ECA-86DE-F839-4EF4-63C7D693F8F5}"/>
              </a:ext>
            </a:extLst>
          </p:cNvPr>
          <p:cNvSpPr/>
          <p:nvPr/>
        </p:nvSpPr>
        <p:spPr>
          <a:xfrm>
            <a:off x="4147061" y="376030"/>
            <a:ext cx="2510443" cy="52322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C75C1E8E-7A16-82DD-14D9-FE39C2E04E29}"/>
              </a:ext>
            </a:extLst>
          </p:cNvPr>
          <p:cNvSpPr/>
          <p:nvPr/>
        </p:nvSpPr>
        <p:spPr>
          <a:xfrm>
            <a:off x="6708073" y="359405"/>
            <a:ext cx="1828107" cy="52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C19F628-5191-3304-E8F6-A2DDC9EAE93D}"/>
              </a:ext>
            </a:extLst>
          </p:cNvPr>
          <p:cNvSpPr/>
          <p:nvPr/>
        </p:nvSpPr>
        <p:spPr>
          <a:xfrm>
            <a:off x="5616204" y="1282408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5A97F0E-6360-6599-BC6A-41E040686E03}"/>
              </a:ext>
            </a:extLst>
          </p:cNvPr>
          <p:cNvCxnSpPr/>
          <p:nvPr/>
        </p:nvCxnSpPr>
        <p:spPr>
          <a:xfrm>
            <a:off x="4274177" y="1814625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9696C18-C18D-455B-5DA4-7859E7E921AF}"/>
              </a:ext>
            </a:extLst>
          </p:cNvPr>
          <p:cNvCxnSpPr/>
          <p:nvPr/>
        </p:nvCxnSpPr>
        <p:spPr>
          <a:xfrm>
            <a:off x="7408075" y="1814625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02E02C4-273F-A66A-E14A-43CB688DAC5C}"/>
              </a:ext>
            </a:extLst>
          </p:cNvPr>
          <p:cNvGrpSpPr/>
          <p:nvPr/>
        </p:nvGrpSpPr>
        <p:grpSpPr>
          <a:xfrm>
            <a:off x="1467246" y="1569640"/>
            <a:ext cx="2806931" cy="523220"/>
            <a:chOff x="203661" y="5453021"/>
            <a:chExt cx="2806931" cy="523220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9E651B9-72D9-ED76-522F-1489A23DA878}"/>
                </a:ext>
              </a:extLst>
            </p:cNvPr>
            <p:cNvSpPr txBox="1"/>
            <p:nvPr/>
          </p:nvSpPr>
          <p:spPr>
            <a:xfrm>
              <a:off x="203661" y="5453021"/>
              <a:ext cx="2806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世界第一高峰是</a:t>
              </a: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3EBAA782-58BD-EECF-75D1-8FE6CC2283D7}"/>
                </a:ext>
              </a:extLst>
            </p:cNvPr>
            <p:cNvSpPr/>
            <p:nvPr/>
          </p:nvSpPr>
          <p:spPr>
            <a:xfrm>
              <a:off x="351906" y="5453021"/>
              <a:ext cx="2510443" cy="523220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13E23EF-660A-F20E-B8E1-2598EA31D460}"/>
              </a:ext>
            </a:extLst>
          </p:cNvPr>
          <p:cNvSpPr/>
          <p:nvPr/>
        </p:nvSpPr>
        <p:spPr>
          <a:xfrm>
            <a:off x="8838210" y="1561934"/>
            <a:ext cx="1828107" cy="52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EEF0A2F-0849-6628-0B8D-4BAE87992717}"/>
              </a:ext>
            </a:extLst>
          </p:cNvPr>
          <p:cNvSpPr txBox="1"/>
          <p:nvPr/>
        </p:nvSpPr>
        <p:spPr>
          <a:xfrm>
            <a:off x="8652212" y="1570853"/>
            <a:ext cx="220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喜馬拉雅山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FBECC426-C42B-C18B-362B-3DEFD8FEADEC}"/>
              </a:ext>
            </a:extLst>
          </p:cNvPr>
          <p:cNvCxnSpPr/>
          <p:nvPr/>
        </p:nvCxnSpPr>
        <p:spPr>
          <a:xfrm flipH="1">
            <a:off x="2845775" y="631355"/>
            <a:ext cx="1246909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5BF5626E-2273-71AC-B79D-6A7C353570D4}"/>
              </a:ext>
            </a:extLst>
          </p:cNvPr>
          <p:cNvCxnSpPr>
            <a:cxnSpLocks/>
          </p:cNvCxnSpPr>
          <p:nvPr/>
        </p:nvCxnSpPr>
        <p:spPr>
          <a:xfrm>
            <a:off x="2870711" y="658951"/>
            <a:ext cx="1" cy="902983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BB1FB79-FBE7-F3AE-58B9-9BC79DF27585}"/>
              </a:ext>
            </a:extLst>
          </p:cNvPr>
          <p:cNvCxnSpPr>
            <a:cxnSpLocks/>
          </p:cNvCxnSpPr>
          <p:nvPr/>
        </p:nvCxnSpPr>
        <p:spPr>
          <a:xfrm flipH="1">
            <a:off x="8652212" y="621015"/>
            <a:ext cx="1100051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2F6C13C-8E24-D190-66FC-E3728840841A}"/>
              </a:ext>
            </a:extLst>
          </p:cNvPr>
          <p:cNvCxnSpPr>
            <a:cxnSpLocks/>
          </p:cNvCxnSpPr>
          <p:nvPr/>
        </p:nvCxnSpPr>
        <p:spPr>
          <a:xfrm>
            <a:off x="9804802" y="593253"/>
            <a:ext cx="1" cy="902983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0D69E4F-C2CC-6C4E-97EB-6FD68E2CF76F}"/>
              </a:ext>
            </a:extLst>
          </p:cNvPr>
          <p:cNvSpPr txBox="1"/>
          <p:nvPr/>
        </p:nvSpPr>
        <p:spPr>
          <a:xfrm>
            <a:off x="518043" y="531105"/>
            <a:ext cx="1267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預訓練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2" name="圖形 21" descr="女教授 以實心填滿">
            <a:extLst>
              <a:ext uri="{FF2B5EF4-FFF2-40B4-BE49-F238E27FC236}">
                <a16:creationId xmlns:a16="http://schemas.microsoft.com/office/drawing/2014/main" id="{88DEBA01-1392-F28F-B758-544D41C0A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5203" y="3026072"/>
            <a:ext cx="1311950" cy="1311950"/>
          </a:xfrm>
          <a:prstGeom prst="rect">
            <a:avLst/>
          </a:prstGeom>
        </p:spPr>
      </p:pic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2BCB1A09-7545-966D-EE46-6549F4073A14}"/>
              </a:ext>
            </a:extLst>
          </p:cNvPr>
          <p:cNvSpPr/>
          <p:nvPr/>
        </p:nvSpPr>
        <p:spPr>
          <a:xfrm>
            <a:off x="5616203" y="3148218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ChatGPT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E43345C4-8155-9C7D-ABEF-969462DDE736}"/>
              </a:ext>
            </a:extLst>
          </p:cNvPr>
          <p:cNvCxnSpPr/>
          <p:nvPr/>
        </p:nvCxnSpPr>
        <p:spPr>
          <a:xfrm>
            <a:off x="4274176" y="3680435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857D699-60CC-1FFE-92F4-DEE1337270BC}"/>
              </a:ext>
            </a:extLst>
          </p:cNvPr>
          <p:cNvCxnSpPr/>
          <p:nvPr/>
        </p:nvCxnSpPr>
        <p:spPr>
          <a:xfrm>
            <a:off x="7408074" y="3680435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694167C-47B2-E39B-5707-7E1B71780834}"/>
              </a:ext>
            </a:extLst>
          </p:cNvPr>
          <p:cNvSpPr txBox="1"/>
          <p:nvPr/>
        </p:nvSpPr>
        <p:spPr>
          <a:xfrm>
            <a:off x="631230" y="3418825"/>
            <a:ext cx="3642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AE4EB5B-C5F6-9BCB-F892-5E24FB3EC30B}"/>
              </a:ext>
            </a:extLst>
          </p:cNvPr>
          <p:cNvSpPr txBox="1"/>
          <p:nvPr/>
        </p:nvSpPr>
        <p:spPr>
          <a:xfrm>
            <a:off x="8761185" y="3417613"/>
            <a:ext cx="168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6B73C5F-57D1-1557-D427-4B06CA2A9846}"/>
              </a:ext>
            </a:extLst>
          </p:cNvPr>
          <p:cNvCxnSpPr>
            <a:cxnSpLocks/>
          </p:cNvCxnSpPr>
          <p:nvPr/>
        </p:nvCxnSpPr>
        <p:spPr>
          <a:xfrm>
            <a:off x="6463194" y="2526656"/>
            <a:ext cx="0" cy="502922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9FB72A32-0FC6-C572-9F86-969F4038E31D}"/>
              </a:ext>
            </a:extLst>
          </p:cNvPr>
          <p:cNvSpPr txBox="1"/>
          <p:nvPr/>
        </p:nvSpPr>
        <p:spPr>
          <a:xfrm>
            <a:off x="474789" y="2603069"/>
            <a:ext cx="2221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督導式學習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8E50C79-4E54-98BC-DA9A-BEFED0211B6A}"/>
              </a:ext>
            </a:extLst>
          </p:cNvPr>
          <p:cNvSpPr txBox="1"/>
          <p:nvPr/>
        </p:nvSpPr>
        <p:spPr>
          <a:xfrm>
            <a:off x="518043" y="4417234"/>
            <a:ext cx="2221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增強式學習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5E0B1066-7160-AB20-0340-5E23CDDE89CD}"/>
              </a:ext>
            </a:extLst>
          </p:cNvPr>
          <p:cNvSpPr/>
          <p:nvPr/>
        </p:nvSpPr>
        <p:spPr>
          <a:xfrm>
            <a:off x="5649453" y="5229211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ChatGPT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D9ABF89D-E4E4-01EF-07B8-3CDEE001D2E3}"/>
              </a:ext>
            </a:extLst>
          </p:cNvPr>
          <p:cNvCxnSpPr/>
          <p:nvPr/>
        </p:nvCxnSpPr>
        <p:spPr>
          <a:xfrm>
            <a:off x="4307426" y="5761428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5DEE534F-9BA5-158B-AA95-3B9A4E2EA07B}"/>
              </a:ext>
            </a:extLst>
          </p:cNvPr>
          <p:cNvCxnSpPr/>
          <p:nvPr/>
        </p:nvCxnSpPr>
        <p:spPr>
          <a:xfrm>
            <a:off x="7441324" y="5761428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0E6A5BE-70E5-3C0F-8522-0251B1F5E1F4}"/>
              </a:ext>
            </a:extLst>
          </p:cNvPr>
          <p:cNvSpPr txBox="1"/>
          <p:nvPr/>
        </p:nvSpPr>
        <p:spPr>
          <a:xfrm>
            <a:off x="474789" y="5529109"/>
            <a:ext cx="3642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請幫我寫詩讚美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252F3D3-6033-FDD5-EA18-081F9B37571E}"/>
              </a:ext>
            </a:extLst>
          </p:cNvPr>
          <p:cNvSpPr txBox="1"/>
          <p:nvPr/>
        </p:nvSpPr>
        <p:spPr>
          <a:xfrm>
            <a:off x="8794435" y="5498606"/>
            <a:ext cx="168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CED2615E-B3BA-B3B0-D95D-EA357E08F5C1}"/>
              </a:ext>
            </a:extLst>
          </p:cNvPr>
          <p:cNvCxnSpPr>
            <a:cxnSpLocks/>
          </p:cNvCxnSpPr>
          <p:nvPr/>
        </p:nvCxnSpPr>
        <p:spPr>
          <a:xfrm>
            <a:off x="6496444" y="4388710"/>
            <a:ext cx="0" cy="73848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語音泡泡: 圓角矩形 41">
            <a:extLst>
              <a:ext uri="{FF2B5EF4-FFF2-40B4-BE49-F238E27FC236}">
                <a16:creationId xmlns:a16="http://schemas.microsoft.com/office/drawing/2014/main" id="{3C1FEE50-88A7-6D64-19BB-A0279CCFDFA2}"/>
              </a:ext>
            </a:extLst>
          </p:cNvPr>
          <p:cNvSpPr/>
          <p:nvPr/>
        </p:nvSpPr>
        <p:spPr>
          <a:xfrm>
            <a:off x="7756184" y="2560097"/>
            <a:ext cx="2377440" cy="857516"/>
          </a:xfrm>
          <a:prstGeom prst="wedgeRoundRectCallout">
            <a:avLst>
              <a:gd name="adj1" fmla="val 43503"/>
              <a:gd name="adj2" fmla="val 83827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「玉山」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9EC4BEB-B2B1-E94B-483D-B2203E91CFE7}"/>
              </a:ext>
            </a:extLst>
          </p:cNvPr>
          <p:cNvGrpSpPr/>
          <p:nvPr/>
        </p:nvGrpSpPr>
        <p:grpSpPr>
          <a:xfrm>
            <a:off x="7756184" y="4425906"/>
            <a:ext cx="3500968" cy="1759177"/>
            <a:chOff x="7756184" y="4425906"/>
            <a:chExt cx="3500968" cy="1759177"/>
          </a:xfrm>
        </p:grpSpPr>
        <p:pic>
          <p:nvPicPr>
            <p:cNvPr id="41" name="圖形 40" descr="困惑的人 以實心填滿">
              <a:extLst>
                <a:ext uri="{FF2B5EF4-FFF2-40B4-BE49-F238E27FC236}">
                  <a16:creationId xmlns:a16="http://schemas.microsoft.com/office/drawing/2014/main" id="{B3E27B90-0D62-181D-95AA-89CE3A698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45203" y="4873134"/>
              <a:ext cx="1311949" cy="1311949"/>
            </a:xfrm>
            <a:prstGeom prst="rect">
              <a:avLst/>
            </a:prstGeom>
          </p:spPr>
        </p:pic>
        <p:sp>
          <p:nvSpPr>
            <p:cNvPr id="43" name="語音泡泡: 圓角矩形 42">
              <a:extLst>
                <a:ext uri="{FF2B5EF4-FFF2-40B4-BE49-F238E27FC236}">
                  <a16:creationId xmlns:a16="http://schemas.microsoft.com/office/drawing/2014/main" id="{1036D2FA-3CC4-1E56-F0A6-B120561B68D0}"/>
                </a:ext>
              </a:extLst>
            </p:cNvPr>
            <p:cNvSpPr/>
            <p:nvPr/>
          </p:nvSpPr>
          <p:spPr>
            <a:xfrm>
              <a:off x="7756184" y="4425906"/>
              <a:ext cx="2377440" cy="857516"/>
            </a:xfrm>
            <a:prstGeom prst="wedgeRoundRectCallout">
              <a:avLst>
                <a:gd name="adj1" fmla="val 43503"/>
                <a:gd name="adj2" fmla="val 83827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5" name="圖形 44" descr="豎起大拇指標誌 以實心填滿">
              <a:extLst>
                <a:ext uri="{FF2B5EF4-FFF2-40B4-BE49-F238E27FC236}">
                  <a16:creationId xmlns:a16="http://schemas.microsoft.com/office/drawing/2014/main" id="{E8ABC1A9-1245-0282-F167-EA7F1D0CB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54122" y="4465096"/>
              <a:ext cx="697615" cy="697615"/>
            </a:xfrm>
            <a:prstGeom prst="rect">
              <a:avLst/>
            </a:prstGeom>
          </p:spPr>
        </p:pic>
        <p:pic>
          <p:nvPicPr>
            <p:cNvPr id="46" name="圖形 45" descr="豎起大拇指標誌 以實心填滿">
              <a:extLst>
                <a:ext uri="{FF2B5EF4-FFF2-40B4-BE49-F238E27FC236}">
                  <a16:creationId xmlns:a16="http://schemas.microsoft.com/office/drawing/2014/main" id="{C6D5BD34-1564-FAAD-E8CB-6BF377861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9021012" y="4505856"/>
              <a:ext cx="697615" cy="697615"/>
            </a:xfrm>
            <a:prstGeom prst="rect">
              <a:avLst/>
            </a:prstGeom>
          </p:spPr>
        </p:pic>
      </p:grp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97AEBC2-5890-C852-2EEF-D1FBF0689518}"/>
              </a:ext>
            </a:extLst>
          </p:cNvPr>
          <p:cNvSpPr txBox="1"/>
          <p:nvPr/>
        </p:nvSpPr>
        <p:spPr>
          <a:xfrm>
            <a:off x="10852314" y="2917385"/>
            <a:ext cx="98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辛苦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8576117-4B60-820C-2986-B06C0FD0A368}"/>
              </a:ext>
            </a:extLst>
          </p:cNvPr>
          <p:cNvSpPr txBox="1"/>
          <p:nvPr/>
        </p:nvSpPr>
        <p:spPr>
          <a:xfrm>
            <a:off x="10869395" y="4785250"/>
            <a:ext cx="131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省力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3A11617E-432E-D1EA-1499-7B0DD9C0F1E7}"/>
              </a:ext>
            </a:extLst>
          </p:cNvPr>
          <p:cNvSpPr txBox="1"/>
          <p:nvPr/>
        </p:nvSpPr>
        <p:spPr>
          <a:xfrm>
            <a:off x="496939" y="4905849"/>
            <a:ext cx="4583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(Reinforcement Learning, RL)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1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  <p:bldP spid="37" grpId="0"/>
      <p:bldP spid="38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7217A-907A-B168-EB7F-BE3168AF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97FF676-ED59-4F92-0E4C-1235A4FC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844" y="200772"/>
            <a:ext cx="7772844" cy="5422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D630E5E-5328-13CF-B0FE-A08CADEBE10C}"/>
              </a:ext>
            </a:extLst>
          </p:cNvPr>
          <p:cNvSpPr txBox="1"/>
          <p:nvPr/>
        </p:nvSpPr>
        <p:spPr>
          <a:xfrm>
            <a:off x="3048000" y="60203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https://openai.com/research/gpt-4</a:t>
            </a:r>
          </a:p>
        </p:txBody>
      </p:sp>
    </p:spTree>
    <p:extLst>
      <p:ext uri="{BB962C8B-B14F-4D97-AF65-F5344CB8AC3E}">
        <p14:creationId xmlns:p14="http://schemas.microsoft.com/office/powerpoint/2010/main" val="289122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AFDEEB4-433F-6688-3CBA-6C4DEC6A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2" y="1085257"/>
            <a:ext cx="3401139" cy="515064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7333AB2-05BB-91E0-133B-4BF5D509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64" y="1198033"/>
            <a:ext cx="3401138" cy="53318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48ADF95-F592-692E-8A3D-1419A9110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285" y="1198033"/>
            <a:ext cx="3871055" cy="426546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D19035B-3374-174F-1F1E-C1B72F543F12}"/>
              </a:ext>
            </a:extLst>
          </p:cNvPr>
          <p:cNvSpPr txBox="1"/>
          <p:nvPr/>
        </p:nvSpPr>
        <p:spPr>
          <a:xfrm>
            <a:off x="3804548" y="377371"/>
            <a:ext cx="4310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作者群長達三頁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88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4EA3D4-DAF3-C261-CDF3-1481CC40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do we know?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C6CE24-171F-6B8C-98B7-335A2DC5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B235F2-1DDD-09F2-ABDC-B7A074AB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7456"/>
            <a:ext cx="10155067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6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C8C9BE2-67D5-5446-AEB0-C7E4AFF8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51" y="218944"/>
            <a:ext cx="8918818" cy="493667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69AE672-DF28-2F8A-21FD-FBD3A4A62783}"/>
              </a:ext>
            </a:extLst>
          </p:cNvPr>
          <p:cNvSpPr txBox="1"/>
          <p:nvPr/>
        </p:nvSpPr>
        <p:spPr>
          <a:xfrm>
            <a:off x="304799" y="218944"/>
            <a:ext cx="2434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GPT-4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看得見了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AB6B69D-4B28-74A5-D9A0-8DC846BA2229}"/>
              </a:ext>
            </a:extLst>
          </p:cNvPr>
          <p:cNvSpPr/>
          <p:nvPr/>
        </p:nvSpPr>
        <p:spPr>
          <a:xfrm>
            <a:off x="7478754" y="252187"/>
            <a:ext cx="3077028" cy="4487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57260F1-244F-23A1-B6CF-9F6A2950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51" y="5188857"/>
            <a:ext cx="8918818" cy="594106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E7F6119-9D37-A594-C920-43C86026C790}"/>
              </a:ext>
            </a:extLst>
          </p:cNvPr>
          <p:cNvSpPr txBox="1"/>
          <p:nvPr/>
        </p:nvSpPr>
        <p:spPr>
          <a:xfrm>
            <a:off x="573436" y="4881966"/>
            <a:ext cx="1875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該功能目前無法測試</a:t>
            </a:r>
          </a:p>
        </p:txBody>
      </p:sp>
    </p:spTree>
    <p:extLst>
      <p:ext uri="{BB962C8B-B14F-4D97-AF65-F5344CB8AC3E}">
        <p14:creationId xmlns:p14="http://schemas.microsoft.com/office/powerpoint/2010/main" val="413313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FA8757-31E2-D021-A75F-E45295A9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2BE7B8-5ECE-BF33-1670-4B54654B8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8" y="1041741"/>
            <a:ext cx="8931729" cy="22329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455D50E-59C3-8622-5960-8A664C80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544" y="3222760"/>
            <a:ext cx="8258506" cy="348919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8D62D84-66B1-514A-9300-C09E3C74E471}"/>
              </a:ext>
            </a:extLst>
          </p:cNvPr>
          <p:cNvSpPr txBox="1"/>
          <p:nvPr/>
        </p:nvSpPr>
        <p:spPr>
          <a:xfrm>
            <a:off x="628650" y="342900"/>
            <a:ext cx="1087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有人說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ChatGPT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其實會讀圖片連結？真的嗎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5F46D98-F134-BEEA-5072-039AB97C156C}"/>
              </a:ext>
            </a:extLst>
          </p:cNvPr>
          <p:cNvSpPr txBox="1"/>
          <p:nvPr/>
        </p:nvSpPr>
        <p:spPr>
          <a:xfrm>
            <a:off x="7105650" y="1200384"/>
            <a:ext cx="44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這個圖片連結並不存在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0A5AFDDE-6BA8-9AEB-DCB0-1BA876599DB3}"/>
              </a:ext>
            </a:extLst>
          </p:cNvPr>
          <p:cNvCxnSpPr/>
          <p:nvPr/>
        </p:nvCxnSpPr>
        <p:spPr>
          <a:xfrm>
            <a:off x="4949371" y="1465944"/>
            <a:ext cx="3483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899B6D7-7EAC-513A-B712-47C6B9F6B80C}"/>
              </a:ext>
            </a:extLst>
          </p:cNvPr>
          <p:cNvCxnSpPr/>
          <p:nvPr/>
        </p:nvCxnSpPr>
        <p:spPr>
          <a:xfrm>
            <a:off x="7424057" y="3606801"/>
            <a:ext cx="3483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0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10B656-22CF-BCDA-47B0-8A6BC754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298645-0CB6-87D1-2736-4EEAB152D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CE32293-5FBB-CFC0-96B5-3C7CF02D7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922" y="162267"/>
            <a:ext cx="8893456" cy="66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47084E-3EE5-1ED4-D2E0-5DE0C615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462A93-06BC-F078-E1E2-A8766EA65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3CBFEF-0EA1-FB05-0929-3FDC9C38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55" y="93573"/>
            <a:ext cx="6439384" cy="65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7E31CC-1827-15B5-91A8-E9E8388C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劃時代的突破</a:t>
            </a:r>
          </a:p>
        </p:txBody>
      </p:sp>
      <p:sp>
        <p:nvSpPr>
          <p:cNvPr id="17" name="Google Shape;111;p27">
            <a:extLst>
              <a:ext uri="{FF2B5EF4-FFF2-40B4-BE49-F238E27FC236}">
                <a16:creationId xmlns:a16="http://schemas.microsoft.com/office/drawing/2014/main" id="{4502728C-11EF-02C5-418C-FF7A5A3FEA2D}"/>
              </a:ext>
            </a:extLst>
          </p:cNvPr>
          <p:cNvSpPr/>
          <p:nvPr/>
        </p:nvSpPr>
        <p:spPr>
          <a:xfrm>
            <a:off x="6911160" y="2438759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C4F7AC0-D08E-0B95-13BB-309A919A1B35}"/>
              </a:ext>
            </a:extLst>
          </p:cNvPr>
          <p:cNvSpPr txBox="1"/>
          <p:nvPr/>
        </p:nvSpPr>
        <p:spPr>
          <a:xfrm>
            <a:off x="6553202" y="3218436"/>
            <a:ext cx="179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翻譯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DAF0555-AAD3-48C1-ECA4-A532DB76A857}"/>
              </a:ext>
            </a:extLst>
          </p:cNvPr>
          <p:cNvSpPr txBox="1"/>
          <p:nvPr/>
        </p:nvSpPr>
        <p:spPr>
          <a:xfrm>
            <a:off x="2116964" y="2438759"/>
            <a:ext cx="372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這堂課我們要講如何駕馭大型語言模型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3E3D054-B2E2-D893-C5FF-9E438F683271}"/>
              </a:ext>
            </a:extLst>
          </p:cNvPr>
          <p:cNvSpPr txBox="1"/>
          <p:nvPr/>
        </p:nvSpPr>
        <p:spPr>
          <a:xfrm>
            <a:off x="9133604" y="2438758"/>
            <a:ext cx="204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This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course is about ……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5A13DED9-E50A-D767-331A-986374E39502}"/>
              </a:ext>
            </a:extLst>
          </p:cNvPr>
          <p:cNvCxnSpPr>
            <a:cxnSpLocks/>
          </p:cNvCxnSpPr>
          <p:nvPr/>
        </p:nvCxnSpPr>
        <p:spPr>
          <a:xfrm>
            <a:off x="5840507" y="2785660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CC3A945-9714-2773-0FA1-7C19DBEFD2BC}"/>
              </a:ext>
            </a:extLst>
          </p:cNvPr>
          <p:cNvCxnSpPr>
            <a:cxnSpLocks/>
          </p:cNvCxnSpPr>
          <p:nvPr/>
        </p:nvCxnSpPr>
        <p:spPr>
          <a:xfrm>
            <a:off x="8191348" y="2785660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DF88C23B-5050-2F4B-CDD7-1C0EDB924018}"/>
              </a:ext>
            </a:extLst>
          </p:cNvPr>
          <p:cNvSpPr txBox="1"/>
          <p:nvPr/>
        </p:nvSpPr>
        <p:spPr>
          <a:xfrm>
            <a:off x="838200" y="1902180"/>
            <a:ext cx="179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專才</a:t>
            </a:r>
          </a:p>
        </p:txBody>
      </p:sp>
      <p:sp>
        <p:nvSpPr>
          <p:cNvPr id="14" name="Google Shape;111;p27">
            <a:extLst>
              <a:ext uri="{FF2B5EF4-FFF2-40B4-BE49-F238E27FC236}">
                <a16:creationId xmlns:a16="http://schemas.microsoft.com/office/drawing/2014/main" id="{985C1D99-73FC-FC48-DCA7-E8B01B514903}"/>
              </a:ext>
            </a:extLst>
          </p:cNvPr>
          <p:cNvSpPr/>
          <p:nvPr/>
        </p:nvSpPr>
        <p:spPr>
          <a:xfrm>
            <a:off x="6949259" y="4769359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2B800BD-A56D-1A68-7027-CC48A1025211}"/>
              </a:ext>
            </a:extLst>
          </p:cNvPr>
          <p:cNvSpPr txBox="1"/>
          <p:nvPr/>
        </p:nvSpPr>
        <p:spPr>
          <a:xfrm>
            <a:off x="6096000" y="5535479"/>
            <a:ext cx="287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什麼都會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24E435D-801F-D366-2F67-754951723A3D}"/>
              </a:ext>
            </a:extLst>
          </p:cNvPr>
          <p:cNvSpPr txBox="1"/>
          <p:nvPr/>
        </p:nvSpPr>
        <p:spPr>
          <a:xfrm>
            <a:off x="2155063" y="4875932"/>
            <a:ext cx="372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這堂課我們要講如何駕馭大型語言模型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B46282A-8B3C-7B40-35CD-F74C0328EA87}"/>
              </a:ext>
            </a:extLst>
          </p:cNvPr>
          <p:cNvSpPr txBox="1"/>
          <p:nvPr/>
        </p:nvSpPr>
        <p:spPr>
          <a:xfrm>
            <a:off x="9171703" y="4769358"/>
            <a:ext cx="204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This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course is about ……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EAB8F7FE-12D1-E505-4337-1670E8E5D1E4}"/>
              </a:ext>
            </a:extLst>
          </p:cNvPr>
          <p:cNvCxnSpPr>
            <a:cxnSpLocks/>
          </p:cNvCxnSpPr>
          <p:nvPr/>
        </p:nvCxnSpPr>
        <p:spPr>
          <a:xfrm>
            <a:off x="5878606" y="5116260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9AB0913-DD6B-8985-8B8A-EEFCAF8DF425}"/>
              </a:ext>
            </a:extLst>
          </p:cNvPr>
          <p:cNvCxnSpPr>
            <a:cxnSpLocks/>
          </p:cNvCxnSpPr>
          <p:nvPr/>
        </p:nvCxnSpPr>
        <p:spPr>
          <a:xfrm>
            <a:off x="8229447" y="5116260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9EE529F-14B1-C6F8-3E38-3F18660B5867}"/>
              </a:ext>
            </a:extLst>
          </p:cNvPr>
          <p:cNvSpPr txBox="1"/>
          <p:nvPr/>
        </p:nvSpPr>
        <p:spPr>
          <a:xfrm>
            <a:off x="2155213" y="4364727"/>
            <a:ext cx="417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對以下文句做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翻譯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9280E16-1C0D-182E-84E7-2E9229BC507D}"/>
              </a:ext>
            </a:extLst>
          </p:cNvPr>
          <p:cNvSpPr txBox="1"/>
          <p:nvPr/>
        </p:nvSpPr>
        <p:spPr>
          <a:xfrm>
            <a:off x="838200" y="3811234"/>
            <a:ext cx="179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通才</a:t>
            </a: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E59CB65F-079B-FBFE-676B-5C1689BF964E}"/>
              </a:ext>
            </a:extLst>
          </p:cNvPr>
          <p:cNvCxnSpPr/>
          <p:nvPr/>
        </p:nvCxnSpPr>
        <p:spPr>
          <a:xfrm flipH="1">
            <a:off x="4069976" y="3998259"/>
            <a:ext cx="376518" cy="3361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3EC228C8-628E-3475-F536-4B6C3FE31FD5}"/>
              </a:ext>
            </a:extLst>
          </p:cNvPr>
          <p:cNvSpPr txBox="1"/>
          <p:nvPr/>
        </p:nvSpPr>
        <p:spPr>
          <a:xfrm>
            <a:off x="4446494" y="3647595"/>
            <a:ext cx="229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指示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(Prompt)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3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707D95-A90C-EC2B-8540-C4953CBD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9E238B-3D56-39CB-1E87-2E94B5B26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3E58223-498B-485B-123A-0C7FA6A4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00" y="409890"/>
            <a:ext cx="8645806" cy="353692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44EBC6A-A76E-8002-1A6C-6B6C219D6122}"/>
              </a:ext>
            </a:extLst>
          </p:cNvPr>
          <p:cNvSpPr txBox="1"/>
          <p:nvPr/>
        </p:nvSpPr>
        <p:spPr>
          <a:xfrm>
            <a:off x="5705099" y="570164"/>
            <a:ext cx="316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做人若貧惰，一世人袂快活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4AF3879-3C21-EE90-257A-6DF6E3DC2BE3}"/>
              </a:ext>
            </a:extLst>
          </p:cNvPr>
          <p:cNvSpPr/>
          <p:nvPr/>
        </p:nvSpPr>
        <p:spPr>
          <a:xfrm>
            <a:off x="154832" y="1268574"/>
            <a:ext cx="11422200" cy="26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384131F-0149-C94D-DD7C-39AC3CEF2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11" y="2655649"/>
            <a:ext cx="8613442" cy="290287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B43FDA0-FC38-319D-43D2-59277403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597" y="4357598"/>
            <a:ext cx="8942828" cy="237641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68957C-EFCD-8BF5-E9F8-47F4C8537D9C}"/>
              </a:ext>
            </a:extLst>
          </p:cNvPr>
          <p:cNvSpPr txBox="1"/>
          <p:nvPr/>
        </p:nvSpPr>
        <p:spPr>
          <a:xfrm>
            <a:off x="614968" y="3760743"/>
            <a:ext cx="135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GPT</a:t>
            </a:r>
            <a:r>
              <a:rPr lang="zh-TW" altLang="en-US" sz="2400" dirty="0"/>
              <a:t> </a:t>
            </a:r>
            <a:r>
              <a:rPr lang="en-US" altLang="zh-TW" sz="2400" dirty="0"/>
              <a:t>3.5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A98AB8D-3485-51DA-0D43-685BFAFD2789}"/>
              </a:ext>
            </a:extLst>
          </p:cNvPr>
          <p:cNvSpPr txBox="1"/>
          <p:nvPr/>
        </p:nvSpPr>
        <p:spPr>
          <a:xfrm>
            <a:off x="1971944" y="5555201"/>
            <a:ext cx="135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GPT</a:t>
            </a:r>
            <a:r>
              <a:rPr lang="zh-TW" altLang="en-US" sz="2400" dirty="0"/>
              <a:t> </a:t>
            </a:r>
            <a:r>
              <a:rPr lang="en-US" altLang="zh-TW" sz="2400" dirty="0"/>
              <a:t>3.5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10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CC4D4B-38AA-211B-8269-A87A1D70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隱憂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人工智慧會不會有自己的偏見？</a:t>
            </a:r>
          </a:p>
        </p:txBody>
      </p:sp>
      <p:pic>
        <p:nvPicPr>
          <p:cNvPr id="5" name="圖形 4" descr="困惑的人 以實心填滿">
            <a:extLst>
              <a:ext uri="{FF2B5EF4-FFF2-40B4-BE49-F238E27FC236}">
                <a16:creationId xmlns:a16="http://schemas.microsoft.com/office/drawing/2014/main" id="{1A5E70E5-EFDB-C055-CC4A-F7C45F5FB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726" y="1773719"/>
            <a:ext cx="1320800" cy="13208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8A9B1F1-EDB2-4BE1-FC06-8FE26269B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105" y="1479451"/>
            <a:ext cx="1022191" cy="102219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124E190-0C5C-BEC1-8E22-D2DBCB1628A8}"/>
              </a:ext>
            </a:extLst>
          </p:cNvPr>
          <p:cNvSpPr txBox="1"/>
          <p:nvPr/>
        </p:nvSpPr>
        <p:spPr>
          <a:xfrm>
            <a:off x="9512801" y="2529541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ChatGPT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CEF9BA0D-8E96-1129-F922-BF1440227DEE}"/>
              </a:ext>
            </a:extLst>
          </p:cNvPr>
          <p:cNvSpPr/>
          <p:nvPr/>
        </p:nvSpPr>
        <p:spPr>
          <a:xfrm>
            <a:off x="2902426" y="1687526"/>
            <a:ext cx="4922635" cy="778158"/>
          </a:xfrm>
          <a:prstGeom prst="wedgeRoundRectCallout">
            <a:avLst>
              <a:gd name="adj1" fmla="val -59200"/>
              <a:gd name="adj2" fmla="val 107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 heard that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cheated on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his wife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what do you think?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E14178A5-B2F6-F147-5843-4443381E79C0}"/>
              </a:ext>
            </a:extLst>
          </p:cNvPr>
          <p:cNvSpPr/>
          <p:nvPr/>
        </p:nvSpPr>
        <p:spPr>
          <a:xfrm>
            <a:off x="3577247" y="2603098"/>
            <a:ext cx="5410035" cy="927820"/>
          </a:xfrm>
          <a:prstGeom prst="wedgeRoundRectCallout">
            <a:avLst>
              <a:gd name="adj1" fmla="val 60678"/>
              <a:gd name="adj2" fmla="val -520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That’s unfortunate to hear. Cheating can be very hurtful 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形 9" descr="困惑的人 以實心填滿">
            <a:extLst>
              <a:ext uri="{FF2B5EF4-FFF2-40B4-BE49-F238E27FC236}">
                <a16:creationId xmlns:a16="http://schemas.microsoft.com/office/drawing/2014/main" id="{00B99EBD-2F72-A89A-254D-AB3D5E91C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726" y="4470469"/>
            <a:ext cx="1320800" cy="13208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515849C-C8C3-C5B3-5111-1F870682F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105" y="4282678"/>
            <a:ext cx="1022191" cy="102219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A74B470-437C-FE82-82A7-3221B0174876}"/>
              </a:ext>
            </a:extLst>
          </p:cNvPr>
          <p:cNvSpPr txBox="1"/>
          <p:nvPr/>
        </p:nvSpPr>
        <p:spPr>
          <a:xfrm>
            <a:off x="9512801" y="5332768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ChatGPT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9F842736-7097-C439-40B1-93196F6F8C5E}"/>
              </a:ext>
            </a:extLst>
          </p:cNvPr>
          <p:cNvSpPr/>
          <p:nvPr/>
        </p:nvSpPr>
        <p:spPr>
          <a:xfrm>
            <a:off x="2902426" y="4384276"/>
            <a:ext cx="5242507" cy="778158"/>
          </a:xfrm>
          <a:prstGeom prst="wedgeRoundRectCallout">
            <a:avLst>
              <a:gd name="adj1" fmla="val -59200"/>
              <a:gd name="adj2" fmla="val 107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 heard that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she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cheated on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her hubby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what do you think?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6787B3E8-355E-FEFF-B75A-C07542EE8166}"/>
              </a:ext>
            </a:extLst>
          </p:cNvPr>
          <p:cNvSpPr/>
          <p:nvPr/>
        </p:nvSpPr>
        <p:spPr>
          <a:xfrm>
            <a:off x="3577248" y="5299848"/>
            <a:ext cx="5410035" cy="989170"/>
          </a:xfrm>
          <a:prstGeom prst="wedgeRoundRectCallout">
            <a:avLst>
              <a:gd name="adj1" fmla="val 60678"/>
              <a:gd name="adj2" fmla="val -520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Well, it’s not my place to judge or spread gossip about someone’s personal life 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FA82C28-C7DA-924F-362B-55E169D9F68D}"/>
              </a:ext>
            </a:extLst>
          </p:cNvPr>
          <p:cNvSpPr txBox="1"/>
          <p:nvPr/>
        </p:nvSpPr>
        <p:spPr>
          <a:xfrm>
            <a:off x="2902425" y="1300469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我聽說他背叛了他太太，你怎麼看？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A50816F-ECB8-22EF-B6A1-E4A5210AFC31}"/>
              </a:ext>
            </a:extLst>
          </p:cNvPr>
          <p:cNvSpPr txBox="1"/>
          <p:nvPr/>
        </p:nvSpPr>
        <p:spPr>
          <a:xfrm>
            <a:off x="5165303" y="3534328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很遺憾聽到這件事，背叛很傷人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1C261C7-6679-D882-162A-A86792677A1E}"/>
              </a:ext>
            </a:extLst>
          </p:cNvPr>
          <p:cNvSpPr txBox="1"/>
          <p:nvPr/>
        </p:nvSpPr>
        <p:spPr>
          <a:xfrm>
            <a:off x="2902425" y="4023443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我聽說他背叛了他先生，你怎麼看？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EAE006-5886-A1BD-8F29-906657F8686D}"/>
              </a:ext>
            </a:extLst>
          </p:cNvPr>
          <p:cNvSpPr txBox="1"/>
          <p:nvPr/>
        </p:nvSpPr>
        <p:spPr>
          <a:xfrm>
            <a:off x="4605867" y="6322331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嗯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我不想評論或傳播某人私生活的八卦</a:t>
            </a:r>
          </a:p>
        </p:txBody>
      </p:sp>
    </p:spTree>
    <p:extLst>
      <p:ext uri="{BB962C8B-B14F-4D97-AF65-F5344CB8AC3E}">
        <p14:creationId xmlns:p14="http://schemas.microsoft.com/office/powerpoint/2010/main" val="17028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/>
      <p:bldP spid="13" grpId="0" animBg="1"/>
      <p:bldP spid="14" grpId="0" animBg="1"/>
      <p:bldP spid="3" grpId="0"/>
      <p:bldP spid="4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A0F883-978A-F055-E62D-8A0DDB66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隱憂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人工智慧會不會有自己的偏見？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C0693-2F34-17F9-7ED9-9E0BFE1DF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0272EC-7546-AFC6-1906-7C1E4A77C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690688"/>
            <a:ext cx="102298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7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CC4D4B-38AA-211B-8269-A87A1D70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隱憂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人工智慧會不會有自己的偏見？</a:t>
            </a:r>
          </a:p>
        </p:txBody>
      </p:sp>
      <p:pic>
        <p:nvPicPr>
          <p:cNvPr id="5" name="圖形 4" descr="困惑的人 以實心填滿">
            <a:extLst>
              <a:ext uri="{FF2B5EF4-FFF2-40B4-BE49-F238E27FC236}">
                <a16:creationId xmlns:a16="http://schemas.microsoft.com/office/drawing/2014/main" id="{1A5E70E5-EFDB-C055-CC4A-F7C45F5FB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726" y="1773719"/>
            <a:ext cx="1320800" cy="13208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8A9B1F1-EDB2-4BE1-FC06-8FE26269B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105" y="1479451"/>
            <a:ext cx="1022191" cy="102219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124E190-0C5C-BEC1-8E22-D2DBCB1628A8}"/>
              </a:ext>
            </a:extLst>
          </p:cNvPr>
          <p:cNvSpPr txBox="1"/>
          <p:nvPr/>
        </p:nvSpPr>
        <p:spPr>
          <a:xfrm>
            <a:off x="9512801" y="2529541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ChatGPT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CEF9BA0D-8E96-1129-F922-BF1440227DEE}"/>
              </a:ext>
            </a:extLst>
          </p:cNvPr>
          <p:cNvSpPr/>
          <p:nvPr/>
        </p:nvSpPr>
        <p:spPr>
          <a:xfrm>
            <a:off x="2902426" y="1687526"/>
            <a:ext cx="4922635" cy="778158"/>
          </a:xfrm>
          <a:prstGeom prst="wedgeRoundRectCallout">
            <a:avLst>
              <a:gd name="adj1" fmla="val -59200"/>
              <a:gd name="adj2" fmla="val 107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 heard that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cheated on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his wife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what do you think?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E14178A5-B2F6-F147-5843-4443381E79C0}"/>
              </a:ext>
            </a:extLst>
          </p:cNvPr>
          <p:cNvSpPr/>
          <p:nvPr/>
        </p:nvSpPr>
        <p:spPr>
          <a:xfrm>
            <a:off x="3577247" y="2603098"/>
            <a:ext cx="5410035" cy="927820"/>
          </a:xfrm>
          <a:prstGeom prst="wedgeRoundRectCallout">
            <a:avLst>
              <a:gd name="adj1" fmla="val 60678"/>
              <a:gd name="adj2" fmla="val -520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It’s unfortunate to hear about situations like this, as they can cause a lot of pain …</a:t>
            </a:r>
            <a:endParaRPr lang="zh-TW" altLang="zh-TW" sz="24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10" name="圖形 9" descr="困惑的人 以實心填滿">
            <a:extLst>
              <a:ext uri="{FF2B5EF4-FFF2-40B4-BE49-F238E27FC236}">
                <a16:creationId xmlns:a16="http://schemas.microsoft.com/office/drawing/2014/main" id="{00B99EBD-2F72-A89A-254D-AB3D5E91C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726" y="4470469"/>
            <a:ext cx="1320800" cy="13208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515849C-C8C3-C5B3-5111-1F870682F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105" y="4282678"/>
            <a:ext cx="1022191" cy="102219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A74B470-437C-FE82-82A7-3221B0174876}"/>
              </a:ext>
            </a:extLst>
          </p:cNvPr>
          <p:cNvSpPr txBox="1"/>
          <p:nvPr/>
        </p:nvSpPr>
        <p:spPr>
          <a:xfrm>
            <a:off x="9512801" y="5332768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ChatGPT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9F842736-7097-C439-40B1-93196F6F8C5E}"/>
              </a:ext>
            </a:extLst>
          </p:cNvPr>
          <p:cNvSpPr/>
          <p:nvPr/>
        </p:nvSpPr>
        <p:spPr>
          <a:xfrm>
            <a:off x="2902426" y="4384276"/>
            <a:ext cx="5242507" cy="778158"/>
          </a:xfrm>
          <a:prstGeom prst="wedgeRoundRectCallout">
            <a:avLst>
              <a:gd name="adj1" fmla="val -59200"/>
              <a:gd name="adj2" fmla="val 107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 heard that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she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cheated on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her hubby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what do you think?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6787B3E8-355E-FEFF-B75A-C07542EE8166}"/>
              </a:ext>
            </a:extLst>
          </p:cNvPr>
          <p:cNvSpPr/>
          <p:nvPr/>
        </p:nvSpPr>
        <p:spPr>
          <a:xfrm>
            <a:off x="3577248" y="5299848"/>
            <a:ext cx="5410035" cy="989170"/>
          </a:xfrm>
          <a:prstGeom prst="wedgeRoundRectCallout">
            <a:avLst>
              <a:gd name="adj1" fmla="val 60678"/>
              <a:gd name="adj2" fmla="val -520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It’s unfortunate to hear about situations like this, as they can cause a lot of pain …</a:t>
            </a:r>
            <a:endParaRPr lang="zh-TW" altLang="zh-TW" sz="24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FA82C28-C7DA-924F-362B-55E169D9F68D}"/>
              </a:ext>
            </a:extLst>
          </p:cNvPr>
          <p:cNvSpPr txBox="1"/>
          <p:nvPr/>
        </p:nvSpPr>
        <p:spPr>
          <a:xfrm>
            <a:off x="2902425" y="1300469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我聽說他背叛了他太太，你怎麼看？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A50816F-ECB8-22EF-B6A1-E4A5210AFC31}"/>
              </a:ext>
            </a:extLst>
          </p:cNvPr>
          <p:cNvSpPr txBox="1"/>
          <p:nvPr/>
        </p:nvSpPr>
        <p:spPr>
          <a:xfrm>
            <a:off x="3597511" y="3548264"/>
            <a:ext cx="691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聽到這種情況真是令人遺憾，因為它可能會造成很大的痛苦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1C261C7-6679-D882-162A-A86792677A1E}"/>
              </a:ext>
            </a:extLst>
          </p:cNvPr>
          <p:cNvSpPr txBox="1"/>
          <p:nvPr/>
        </p:nvSpPr>
        <p:spPr>
          <a:xfrm>
            <a:off x="2902425" y="4023443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我聽說他背叛了他先生，你怎麼看？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D2174EC-9B88-37A3-B8D9-2502718F333C}"/>
              </a:ext>
            </a:extLst>
          </p:cNvPr>
          <p:cNvSpPr txBox="1"/>
          <p:nvPr/>
        </p:nvSpPr>
        <p:spPr>
          <a:xfrm>
            <a:off x="3537222" y="6308209"/>
            <a:ext cx="691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聽到這種情況真是令人遺憾，因為它可能會造成很大的痛苦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628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2729BB-F774-1FC9-43B0-68153FF8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A11440-5692-2C7A-A0F8-ED73043F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oogle Shape;397;p79">
            <a:extLst>
              <a:ext uri="{FF2B5EF4-FFF2-40B4-BE49-F238E27FC236}">
                <a16:creationId xmlns:a16="http://schemas.microsoft.com/office/drawing/2014/main" id="{0735EB8A-13A1-5259-D6ED-C3B54A9801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6807" y="2693852"/>
            <a:ext cx="11861410" cy="399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A5D69B9-0000-F714-8B7B-F048457D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3" y="297230"/>
            <a:ext cx="10670627" cy="199609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769EC50-EA5A-8F3D-F6E1-16FAE81790AD}"/>
              </a:ext>
            </a:extLst>
          </p:cNvPr>
          <p:cNvSpPr txBox="1"/>
          <p:nvPr/>
        </p:nvSpPr>
        <p:spPr>
          <a:xfrm>
            <a:off x="8655142" y="2271120"/>
            <a:ext cx="3386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https://arxiv.org/abs/2205.10643</a:t>
            </a:r>
          </a:p>
        </p:txBody>
      </p:sp>
    </p:spTree>
    <p:extLst>
      <p:ext uri="{BB962C8B-B14F-4D97-AF65-F5344CB8AC3E}">
        <p14:creationId xmlns:p14="http://schemas.microsoft.com/office/powerpoint/2010/main" val="384992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A91E08-14C3-3FA8-8B96-41B80D4A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語音帶有豐富的資訊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B65C9EF-B549-230A-D025-B5F90F472952}"/>
              </a:ext>
            </a:extLst>
          </p:cNvPr>
          <p:cNvGrpSpPr/>
          <p:nvPr/>
        </p:nvGrpSpPr>
        <p:grpSpPr>
          <a:xfrm>
            <a:off x="1104005" y="3450434"/>
            <a:ext cx="2471632" cy="1295406"/>
            <a:chOff x="4005606" y="5533027"/>
            <a:chExt cx="1757324" cy="92929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88E8897-6E89-FCF2-4382-E44B739D8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7489A5F-C8E6-83AD-BFCE-177990158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BBC6631-29A2-8F7A-76FF-AB643E0A8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37B9BB-B25F-3B6C-CABE-AA36E592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167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66C40A-62AE-54D9-83FC-4DD778E0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695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D7F473-7E85-098F-EF1F-BC257EE6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68" y="322787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1B57BC0-D472-55FB-5245-3AFE13CD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57" y="49607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形 8" descr="音符 外框">
            <a:extLst>
              <a:ext uri="{FF2B5EF4-FFF2-40B4-BE49-F238E27FC236}">
                <a16:creationId xmlns:a16="http://schemas.microsoft.com/office/drawing/2014/main" id="{65A179FE-B7B1-08C1-87CB-89D69612DF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30086" y="1489278"/>
            <a:ext cx="1219200" cy="12192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9F15684-0877-CDE6-D1B0-A23045ACEC39}"/>
              </a:ext>
            </a:extLst>
          </p:cNvPr>
          <p:cNvSpPr txBox="1"/>
          <p:nvPr/>
        </p:nvSpPr>
        <p:spPr>
          <a:xfrm>
            <a:off x="4310218" y="2020445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Content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171E5A6-1124-124A-7508-27EEA86C2B59}"/>
              </a:ext>
            </a:extLst>
          </p:cNvPr>
          <p:cNvSpPr txBox="1"/>
          <p:nvPr/>
        </p:nvSpPr>
        <p:spPr>
          <a:xfrm>
            <a:off x="4310218" y="3575720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Speaker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78BB1F8-4E51-01E0-6E27-0A03F6FB7EAC}"/>
              </a:ext>
            </a:extLst>
          </p:cNvPr>
          <p:cNvSpPr txBox="1"/>
          <p:nvPr/>
        </p:nvSpPr>
        <p:spPr>
          <a:xfrm>
            <a:off x="4481668" y="4037385"/>
            <a:ext cx="1581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(timbre)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95B01C6-B179-3FCE-FC10-2D337F7C2189}"/>
              </a:ext>
            </a:extLst>
          </p:cNvPr>
          <p:cNvSpPr txBox="1"/>
          <p:nvPr/>
        </p:nvSpPr>
        <p:spPr>
          <a:xfrm>
            <a:off x="8310407" y="1923954"/>
            <a:ext cx="1581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Pitch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E160EB6-AB67-DA66-1A75-5AFF85E79C9E}"/>
              </a:ext>
            </a:extLst>
          </p:cNvPr>
          <p:cNvSpPr txBox="1"/>
          <p:nvPr/>
        </p:nvSpPr>
        <p:spPr>
          <a:xfrm>
            <a:off x="8280987" y="3636472"/>
            <a:ext cx="1581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Rhythm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612C864-1DB1-9576-0E5C-1760C941ACB3}"/>
              </a:ext>
            </a:extLst>
          </p:cNvPr>
          <p:cNvSpPr txBox="1"/>
          <p:nvPr/>
        </p:nvSpPr>
        <p:spPr>
          <a:xfrm>
            <a:off x="6377142" y="5266958"/>
            <a:ext cx="2309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Environment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EC5B76A-29B9-18C5-7A18-6922F81A76AD}"/>
              </a:ext>
            </a:extLst>
          </p:cNvPr>
          <p:cNvSpPr txBox="1"/>
          <p:nvPr/>
        </p:nvSpPr>
        <p:spPr>
          <a:xfrm>
            <a:off x="4839446" y="5681417"/>
            <a:ext cx="4238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(e.g., background noise)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左大括弧 19">
            <a:extLst>
              <a:ext uri="{FF2B5EF4-FFF2-40B4-BE49-F238E27FC236}">
                <a16:creationId xmlns:a16="http://schemas.microsoft.com/office/drawing/2014/main" id="{702574B4-1760-1D09-898C-1D8CAC2E32D6}"/>
              </a:ext>
            </a:extLst>
          </p:cNvPr>
          <p:cNvSpPr/>
          <p:nvPr/>
        </p:nvSpPr>
        <p:spPr>
          <a:xfrm>
            <a:off x="3788373" y="1889232"/>
            <a:ext cx="821180" cy="445441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5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圖片 5" descr="現代辦公室的商務會議">
            <a:extLst>
              <a:ext uri="{FF2B5EF4-FFF2-40B4-BE49-F238E27FC236}">
                <a16:creationId xmlns:a16="http://schemas.microsoft.com/office/drawing/2014/main" id="{78AF5F1F-619C-1136-740D-C7D4CEE052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23298" b="59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5" name="Rectangle 2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9C4EADB-6D53-288A-6A2B-BD706915D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720552" cy="3204134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8A709E8-1346-2589-39F8-19032A57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3"/>
            <a:ext cx="4720553" cy="937241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不只是一問一答，會像是與真人互動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yp_2">
            <a:hlinkClick r:id="" action="ppaction://media"/>
            <a:extLst>
              <a:ext uri="{FF2B5EF4-FFF2-40B4-BE49-F238E27FC236}">
                <a16:creationId xmlns:a16="http://schemas.microsoft.com/office/drawing/2014/main" id="{14848B8A-D028-21AC-5C84-631532A9C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2288" y="2118360"/>
            <a:ext cx="131064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8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9510C3-9429-B307-70A6-19700604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課程大綱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3FB2460-1568-1E50-EE97-38EA1C2DD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2048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: 圓角 6">
            <a:extLst>
              <a:ext uri="{FF2B5EF4-FFF2-40B4-BE49-F238E27FC236}">
                <a16:creationId xmlns:a16="http://schemas.microsoft.com/office/drawing/2014/main" id="{53308EC4-BB69-3D2E-E182-51D46C0FB5FB}"/>
              </a:ext>
            </a:extLst>
          </p:cNvPr>
          <p:cNvSpPr/>
          <p:nvPr/>
        </p:nvSpPr>
        <p:spPr>
          <a:xfrm>
            <a:off x="824753" y="4790188"/>
            <a:ext cx="10515600" cy="13255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6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0C9D7-5048-5D25-C0DC-CE8C790E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提供資訊給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7B16FD-657F-D422-9671-5176146E7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E6A8028-1160-AA84-B968-88282AF3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18519"/>
            <a:ext cx="10515599" cy="73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FD85AD-80B6-5013-1593-F6802B49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585707-E485-FEBB-76BA-F00DE8449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78879CC-0EC3-AF07-7CA6-1D0CFB7AB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06" y="127359"/>
            <a:ext cx="10950132" cy="826111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3AC54DB-30DC-C96B-FCC7-B557C1042B21}"/>
              </a:ext>
            </a:extLst>
          </p:cNvPr>
          <p:cNvSpPr/>
          <p:nvPr/>
        </p:nvSpPr>
        <p:spPr>
          <a:xfrm>
            <a:off x="560462" y="3199895"/>
            <a:ext cx="12294465" cy="1305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BD2028-690A-0A26-1CE8-A55ECCDF6117}"/>
              </a:ext>
            </a:extLst>
          </p:cNvPr>
          <p:cNvSpPr/>
          <p:nvPr/>
        </p:nvSpPr>
        <p:spPr>
          <a:xfrm>
            <a:off x="9239" y="4317206"/>
            <a:ext cx="12294466" cy="4351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D515DD7-701B-9D95-4FA2-5EAB1721D13D}"/>
              </a:ext>
            </a:extLst>
          </p:cNvPr>
          <p:cNvSpPr txBox="1"/>
          <p:nvPr/>
        </p:nvSpPr>
        <p:spPr>
          <a:xfrm>
            <a:off x="744070" y="1574426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不要問 </a:t>
            </a:r>
            <a:r>
              <a:rPr lang="en-US" altLang="zh-TW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能為你做什麼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4400DBC-CB39-7B96-9E83-3A3859A65922}"/>
              </a:ext>
            </a:extLst>
          </p:cNvPr>
          <p:cNvSpPr txBox="1"/>
          <p:nvPr/>
        </p:nvSpPr>
        <p:spPr>
          <a:xfrm>
            <a:off x="2496671" y="3639235"/>
            <a:ext cx="942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要問你想要 </a:t>
            </a:r>
            <a:r>
              <a:rPr lang="en-US" altLang="zh-TW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幫你做什麼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C10482F-F5B7-F030-D606-8E57404AB12B}"/>
              </a:ext>
            </a:extLst>
          </p:cNvPr>
          <p:cNvSpPr txBox="1"/>
          <p:nvPr/>
        </p:nvSpPr>
        <p:spPr>
          <a:xfrm>
            <a:off x="744070" y="2499109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這是「專才思維」，你認為 </a:t>
            </a:r>
            <a:r>
              <a:rPr lang="en-US" altLang="zh-TW" sz="280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只有某些固定功能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E76383D-81D1-5B5E-1006-D3CCC332D08A}"/>
              </a:ext>
            </a:extLst>
          </p:cNvPr>
          <p:cNvSpPr txBox="1"/>
          <p:nvPr/>
        </p:nvSpPr>
        <p:spPr>
          <a:xfrm>
            <a:off x="2496671" y="4563918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只要你下對指示，</a:t>
            </a:r>
            <a:r>
              <a:rPr lang="en-US" altLang="zh-TW" sz="280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就能幫助你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32CF317-0C70-EBD3-B140-744B9F373C0D}"/>
              </a:ext>
            </a:extLst>
          </p:cNvPr>
          <p:cNvSpPr txBox="1"/>
          <p:nvPr/>
        </p:nvSpPr>
        <p:spPr>
          <a:xfrm>
            <a:off x="9292513" y="5052741"/>
            <a:ext cx="805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620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4F71D-3E4C-1BC3-7ADB-D25648AC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提供資訊給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18A06D-D338-E4FA-67BE-9FC7F9F33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提供資訊給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C54FA4-899B-582B-65FE-68505D7A4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6" y="247137"/>
            <a:ext cx="10931013" cy="7090757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30221A99-B20D-5504-5654-BD7F21A077D3}"/>
              </a:ext>
            </a:extLst>
          </p:cNvPr>
          <p:cNvSpPr/>
          <p:nvPr/>
        </p:nvSpPr>
        <p:spPr>
          <a:xfrm>
            <a:off x="1667434" y="418912"/>
            <a:ext cx="9036424" cy="69271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85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14914D-3719-1995-8494-4B909419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換人類學習提出需求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E73712-CCB9-2F48-9748-188C7DD4F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提供資訊給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FDAF69-B264-6D0B-FFD3-92E71B2A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9" y="233081"/>
            <a:ext cx="11378961" cy="7297839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05A49E6D-EB2D-88D1-83A7-946431CF948C}"/>
              </a:ext>
            </a:extLst>
          </p:cNvPr>
          <p:cNvCxnSpPr>
            <a:cxnSpLocks/>
          </p:cNvCxnSpPr>
          <p:nvPr/>
        </p:nvCxnSpPr>
        <p:spPr>
          <a:xfrm>
            <a:off x="7279341" y="1825625"/>
            <a:ext cx="328108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16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EB67E2-1C57-E694-F275-06A2A7D3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提供範例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484229-0FEC-D0B5-E013-476A2F23B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D3D956-6FDB-5FEB-5535-6B3F0809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51" y="1458913"/>
            <a:ext cx="11431149" cy="841459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574FC05-FE85-4B41-2903-706F9B6086E6}"/>
              </a:ext>
            </a:extLst>
          </p:cNvPr>
          <p:cNvSpPr/>
          <p:nvPr/>
        </p:nvSpPr>
        <p:spPr>
          <a:xfrm>
            <a:off x="-857250" y="2928196"/>
            <a:ext cx="14820900" cy="803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93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EB67E2-1C57-E694-F275-06A2A7D3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換人類學習提出需求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484229-0FEC-D0B5-E013-476A2F23B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提供範例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C2E440-36BC-FA99-83E3-08D9AAF9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6" y="132773"/>
            <a:ext cx="11520924" cy="853076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3786A82-4C79-B094-8CE4-1DEFA29126E6}"/>
              </a:ext>
            </a:extLst>
          </p:cNvPr>
          <p:cNvSpPr/>
          <p:nvPr/>
        </p:nvSpPr>
        <p:spPr>
          <a:xfrm>
            <a:off x="-1245612" y="2711203"/>
            <a:ext cx="148209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29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D98357-DD50-C761-F03D-4C63CEF9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想一想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DFAD9D0-A2F7-847D-2D3B-BB6557AC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57" y="4369004"/>
            <a:ext cx="10667419" cy="1530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5FC9DBB-5D7C-A303-732E-1C518A464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57" y="2400554"/>
            <a:ext cx="10625086" cy="1469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4DB8EA8-B4D4-EFD6-8F40-9DE0A84BEDD1}"/>
              </a:ext>
            </a:extLst>
          </p:cNvPr>
          <p:cNvCxnSpPr/>
          <p:nvPr/>
        </p:nvCxnSpPr>
        <p:spPr>
          <a:xfrm>
            <a:off x="10162732" y="5027968"/>
            <a:ext cx="11321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98BC55E3-6159-B01D-53DC-7E0711DDD21C}"/>
              </a:ext>
            </a:extLst>
          </p:cNvPr>
          <p:cNvCxnSpPr>
            <a:cxnSpLocks/>
          </p:cNvCxnSpPr>
          <p:nvPr/>
        </p:nvCxnSpPr>
        <p:spPr>
          <a:xfrm>
            <a:off x="1700903" y="5427112"/>
            <a:ext cx="9797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8DE1A87-8AFA-6AEC-DCE0-94277C778792}"/>
              </a:ext>
            </a:extLst>
          </p:cNvPr>
          <p:cNvSpPr txBox="1"/>
          <p:nvPr/>
        </p:nvSpPr>
        <p:spPr>
          <a:xfrm>
            <a:off x="9183018" y="3289760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 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正確率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B773F24-2229-DEEA-D86D-DE5FD530A8F4}"/>
              </a:ext>
            </a:extLst>
          </p:cNvPr>
          <p:cNvSpPr txBox="1"/>
          <p:nvPr/>
        </p:nvSpPr>
        <p:spPr>
          <a:xfrm>
            <a:off x="9010057" y="5265226"/>
            <a:ext cx="214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 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正確率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058E78D-109E-B0F7-8962-4B7EFBEA7DDC}"/>
              </a:ext>
            </a:extLst>
          </p:cNvPr>
          <p:cNvSpPr txBox="1"/>
          <p:nvPr/>
        </p:nvSpPr>
        <p:spPr>
          <a:xfrm>
            <a:off x="8087796" y="1735622"/>
            <a:ext cx="3741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Ref: </a:t>
            </a:r>
            <a:r>
              <a:rPr lang="zh-TW" altLang="en-US" dirty="0"/>
              <a:t>https://arxiv.org/abs/2205.11916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F57E2F6-2A8B-A4B1-3AED-C6187479F4F0}"/>
              </a:ext>
            </a:extLst>
          </p:cNvPr>
          <p:cNvSpPr txBox="1"/>
          <p:nvPr/>
        </p:nvSpPr>
        <p:spPr>
          <a:xfrm>
            <a:off x="8087796" y="127395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solidFill>
                  <a:srgbClr val="000000"/>
                </a:solidFill>
                <a:effectLst/>
                <a:latin typeface="Lucida Grande"/>
              </a:rPr>
              <a:t>chain of thought 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552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5420D4-772A-63A4-8A8C-225F0C6D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EB8845-021A-FB2D-4179-0F6F3493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356AE2-0408-5F4B-956A-F0B46AB3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400"/>
            <a:ext cx="12192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3C0B022-4DE8-2219-C910-4DFEB148380E}"/>
              </a:ext>
            </a:extLst>
          </p:cNvPr>
          <p:cNvSpPr txBox="1"/>
          <p:nvPr/>
        </p:nvSpPr>
        <p:spPr>
          <a:xfrm>
            <a:off x="6096000" y="2839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https://sites.google.com/view/automatic-prompt-engineer</a:t>
            </a:r>
          </a:p>
        </p:txBody>
      </p:sp>
    </p:spTree>
    <p:extLst>
      <p:ext uri="{BB962C8B-B14F-4D97-AF65-F5344CB8AC3E}">
        <p14:creationId xmlns:p14="http://schemas.microsoft.com/office/powerpoint/2010/main" val="36676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F478AB-AC2A-A1BD-CD6E-35BE6CFB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用機器來找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Prompt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7800DE-71B0-A720-85DD-EAE0CA3E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Using reinforcement learning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CF4E040-EE09-2174-1E16-7789F4BC1350}"/>
              </a:ext>
            </a:extLst>
          </p:cNvPr>
          <p:cNvSpPr txBox="1"/>
          <p:nvPr/>
        </p:nvSpPr>
        <p:spPr>
          <a:xfrm>
            <a:off x="8520113" y="230188"/>
            <a:ext cx="6562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https://arxiv.org/abs/2206.03931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43A096D-9487-4724-2ACD-A68F51D32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79" y="2552365"/>
            <a:ext cx="6034622" cy="378760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558E552-D0A2-274F-A1ED-E124EE8B8243}"/>
              </a:ext>
            </a:extLst>
          </p:cNvPr>
          <p:cNvSpPr/>
          <p:nvPr/>
        </p:nvSpPr>
        <p:spPr>
          <a:xfrm>
            <a:off x="5010150" y="3771900"/>
            <a:ext cx="150495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5547DF0-D02B-C99D-8A65-441B63DB927F}"/>
              </a:ext>
            </a:extLst>
          </p:cNvPr>
          <p:cNvSpPr/>
          <p:nvPr/>
        </p:nvSpPr>
        <p:spPr>
          <a:xfrm>
            <a:off x="2838451" y="3825123"/>
            <a:ext cx="21717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071A5DB-F2F2-A06B-120B-5B4A9A9B9704}"/>
              </a:ext>
            </a:extLst>
          </p:cNvPr>
          <p:cNvSpPr/>
          <p:nvPr/>
        </p:nvSpPr>
        <p:spPr>
          <a:xfrm>
            <a:off x="3009899" y="2499142"/>
            <a:ext cx="6034622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1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749C73-6D55-CF67-B55F-CB7F343B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用機器來找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Prompt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AEFAB2-6A6F-DBE2-8ACC-2875EC1F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an LM to find prompt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AE5EE77-5DA8-464E-5885-1380C4B90FA5}"/>
              </a:ext>
            </a:extLst>
          </p:cNvPr>
          <p:cNvSpPr txBox="1"/>
          <p:nvPr/>
        </p:nvSpPr>
        <p:spPr>
          <a:xfrm>
            <a:off x="8615680" y="3651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https://arxiv.org/abs/2211.01910</a:t>
            </a: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6017CAAB-4BB6-204F-BE53-D3B7AF3AB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24" y="1960562"/>
            <a:ext cx="6372339" cy="4351338"/>
          </a:xfrm>
          <a:prstGeom prst="rect">
            <a:avLst/>
          </a:prstGeom>
        </p:spPr>
      </p:pic>
      <p:grpSp>
        <p:nvGrpSpPr>
          <p:cNvPr id="24" name="群組 23">
            <a:extLst>
              <a:ext uri="{FF2B5EF4-FFF2-40B4-BE49-F238E27FC236}">
                <a16:creationId xmlns:a16="http://schemas.microsoft.com/office/drawing/2014/main" id="{72F91D47-785E-B554-8453-C810AA6799BF}"/>
              </a:ext>
            </a:extLst>
          </p:cNvPr>
          <p:cNvGrpSpPr/>
          <p:nvPr/>
        </p:nvGrpSpPr>
        <p:grpSpPr>
          <a:xfrm>
            <a:off x="423957" y="2788452"/>
            <a:ext cx="4661989" cy="2672088"/>
            <a:chOff x="423957" y="2788452"/>
            <a:chExt cx="4661989" cy="2672088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AC80A618-4713-8A65-A708-1307113E9D74}"/>
                </a:ext>
              </a:extLst>
            </p:cNvPr>
            <p:cNvSpPr txBox="1"/>
            <p:nvPr/>
          </p:nvSpPr>
          <p:spPr>
            <a:xfrm>
              <a:off x="423957" y="3532720"/>
              <a:ext cx="2482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今天運氣真差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D11AE8F-F6DC-6CBB-0CA5-E5BAE6BD2C73}"/>
                </a:ext>
              </a:extLst>
            </p:cNvPr>
            <p:cNvSpPr txBox="1"/>
            <p:nvPr/>
          </p:nvSpPr>
          <p:spPr>
            <a:xfrm>
              <a:off x="3282088" y="3599243"/>
              <a:ext cx="997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負面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FDCFF6A-D496-B9B6-7D0F-E2A68A51BE94}"/>
                </a:ext>
              </a:extLst>
            </p:cNvPr>
            <p:cNvSpPr txBox="1"/>
            <p:nvPr/>
          </p:nvSpPr>
          <p:spPr>
            <a:xfrm>
              <a:off x="423957" y="2799643"/>
              <a:ext cx="2482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今天天氣真好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E865963A-58C0-24C7-B904-F19B10F02788}"/>
                </a:ext>
              </a:extLst>
            </p:cNvPr>
            <p:cNvSpPr txBox="1"/>
            <p:nvPr/>
          </p:nvSpPr>
          <p:spPr>
            <a:xfrm>
              <a:off x="3282089" y="2794719"/>
              <a:ext cx="997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正面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337B6F3-268A-7DC9-9D7F-7B62EF181CC7}"/>
                </a:ext>
              </a:extLst>
            </p:cNvPr>
            <p:cNvSpPr txBox="1"/>
            <p:nvPr/>
          </p:nvSpPr>
          <p:spPr>
            <a:xfrm>
              <a:off x="423957" y="4265797"/>
              <a:ext cx="2482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這朵花真美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9CD20CC-FD9D-8166-39C9-0B03D0766F26}"/>
                </a:ext>
              </a:extLst>
            </p:cNvPr>
            <p:cNvSpPr txBox="1"/>
            <p:nvPr/>
          </p:nvSpPr>
          <p:spPr>
            <a:xfrm>
              <a:off x="2913513" y="4255431"/>
              <a:ext cx="997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正面</a:t>
              </a: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FD81467-BDF9-4288-0E33-3D6969829426}"/>
                </a:ext>
              </a:extLst>
            </p:cNvPr>
            <p:cNvSpPr txBox="1"/>
            <p:nvPr/>
          </p:nvSpPr>
          <p:spPr>
            <a:xfrm>
              <a:off x="423957" y="4998875"/>
              <a:ext cx="2482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我真的是累了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48477DA-7303-1B51-4003-52F3A50B7C3E}"/>
                </a:ext>
              </a:extLst>
            </p:cNvPr>
            <p:cNvSpPr txBox="1"/>
            <p:nvPr/>
          </p:nvSpPr>
          <p:spPr>
            <a:xfrm>
              <a:off x="3198813" y="4979363"/>
              <a:ext cx="997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負面</a:t>
              </a:r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367C3530-B176-1870-A8AA-E3F98066806A}"/>
                </a:ext>
              </a:extLst>
            </p:cNvPr>
            <p:cNvSpPr/>
            <p:nvPr/>
          </p:nvSpPr>
          <p:spPr>
            <a:xfrm>
              <a:off x="2475723" y="2788452"/>
              <a:ext cx="861789" cy="457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分隔</a:t>
              </a:r>
            </a:p>
          </p:txBody>
        </p:sp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607B6D03-653D-6728-E2CC-467430525EF6}"/>
                </a:ext>
              </a:extLst>
            </p:cNvPr>
            <p:cNvSpPr/>
            <p:nvPr/>
          </p:nvSpPr>
          <p:spPr>
            <a:xfrm>
              <a:off x="2470188" y="3526374"/>
              <a:ext cx="861789" cy="457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分隔</a:t>
              </a:r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3DC41346-1522-9E2F-4384-E934FB5E374B}"/>
                </a:ext>
              </a:extLst>
            </p:cNvPr>
            <p:cNvSpPr/>
            <p:nvPr/>
          </p:nvSpPr>
          <p:spPr>
            <a:xfrm>
              <a:off x="2139988" y="4238624"/>
              <a:ext cx="861789" cy="457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分隔</a:t>
              </a:r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343EF64D-674F-04F4-649A-6D2ACD9BA561}"/>
                </a:ext>
              </a:extLst>
            </p:cNvPr>
            <p:cNvSpPr/>
            <p:nvPr/>
          </p:nvSpPr>
          <p:spPr>
            <a:xfrm>
              <a:off x="2404875" y="4950874"/>
              <a:ext cx="861789" cy="457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分隔</a:t>
              </a:r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F3540C63-D824-185F-B6E1-FFC04A9BBED8}"/>
                </a:ext>
              </a:extLst>
            </p:cNvPr>
            <p:cNvSpPr/>
            <p:nvPr/>
          </p:nvSpPr>
          <p:spPr>
            <a:xfrm>
              <a:off x="4224157" y="2788452"/>
              <a:ext cx="861789" cy="457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分隔</a:t>
              </a:r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683288FE-7C9F-FCE3-AF55-5AD8A30E9564}"/>
                </a:ext>
              </a:extLst>
            </p:cNvPr>
            <p:cNvSpPr/>
            <p:nvPr/>
          </p:nvSpPr>
          <p:spPr>
            <a:xfrm>
              <a:off x="4196304" y="3562696"/>
              <a:ext cx="861789" cy="457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分隔</a:t>
              </a:r>
            </a:p>
          </p:txBody>
        </p:sp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09F1FB50-F74E-CF1B-D108-4EC53AF2B6C3}"/>
                </a:ext>
              </a:extLst>
            </p:cNvPr>
            <p:cNvSpPr/>
            <p:nvPr/>
          </p:nvSpPr>
          <p:spPr>
            <a:xfrm>
              <a:off x="3822740" y="4274449"/>
              <a:ext cx="861789" cy="457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分隔</a:t>
              </a: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8F5B1A1E-9A5E-99AD-C224-F2BB0AD3477D}"/>
                </a:ext>
              </a:extLst>
            </p:cNvPr>
            <p:cNvSpPr/>
            <p:nvPr/>
          </p:nvSpPr>
          <p:spPr>
            <a:xfrm>
              <a:off x="4072400" y="4945214"/>
              <a:ext cx="861789" cy="457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分隔</a:t>
              </a:r>
            </a:p>
          </p:txBody>
        </p:sp>
      </p:grp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15BFEED8-3A5D-BA46-CAAB-AA5BB734F107}"/>
              </a:ext>
            </a:extLst>
          </p:cNvPr>
          <p:cNvSpPr/>
          <p:nvPr/>
        </p:nvSpPr>
        <p:spPr>
          <a:xfrm>
            <a:off x="6974890" y="6074172"/>
            <a:ext cx="4858345" cy="4754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請決定這句話是正面還是負面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52B012A6-9816-B942-27DF-5B9C5D81B13D}"/>
              </a:ext>
            </a:extLst>
          </p:cNvPr>
          <p:cNvSpPr/>
          <p:nvPr/>
        </p:nvSpPr>
        <p:spPr>
          <a:xfrm>
            <a:off x="5567680" y="4304288"/>
            <a:ext cx="4219445" cy="1037189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6B6B313F-C324-C1FC-5D74-469C61F762AC}"/>
              </a:ext>
            </a:extLst>
          </p:cNvPr>
          <p:cNvSpPr/>
          <p:nvPr/>
        </p:nvSpPr>
        <p:spPr>
          <a:xfrm>
            <a:off x="423957" y="2692503"/>
            <a:ext cx="4840365" cy="2814075"/>
          </a:xfrm>
          <a:prstGeom prst="roundRect">
            <a:avLst>
              <a:gd name="adj" fmla="val 10168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7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E3D004-4466-B302-7F72-523CB7CE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拆解任務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46F3F9-4A20-1752-1519-2CF71E943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A970E580-E54E-7738-631F-0841D0DB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48" y="1470350"/>
            <a:ext cx="5498805" cy="5206186"/>
          </a:xfrm>
          <a:prstGeom prst="rect">
            <a:avLst/>
          </a:prstGeom>
        </p:spPr>
      </p:pic>
      <p:pic>
        <p:nvPicPr>
          <p:cNvPr id="5" name="圖片 4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EBF8CB42-C1FA-3C6D-3DA7-7D7C3ED9A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55" y="1814849"/>
            <a:ext cx="6117564" cy="451718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05C73FA-176C-AA98-2ADD-FA6671F3688A}"/>
              </a:ext>
            </a:extLst>
          </p:cNvPr>
          <p:cNvSpPr/>
          <p:nvPr/>
        </p:nvSpPr>
        <p:spPr>
          <a:xfrm>
            <a:off x="-131409" y="2211572"/>
            <a:ext cx="6138530" cy="89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2DBE29-7A95-7085-61BB-8450DA3F2C9E}"/>
              </a:ext>
            </a:extLst>
          </p:cNvPr>
          <p:cNvSpPr/>
          <p:nvPr/>
        </p:nvSpPr>
        <p:spPr>
          <a:xfrm>
            <a:off x="-131409" y="3092036"/>
            <a:ext cx="6138530" cy="2605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5B2AD8D-2CC8-4341-84CA-081CFC9A2B25}"/>
              </a:ext>
            </a:extLst>
          </p:cNvPr>
          <p:cNvSpPr txBox="1"/>
          <p:nvPr/>
        </p:nvSpPr>
        <p:spPr>
          <a:xfrm>
            <a:off x="5656819" y="365125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Recursive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Reprompting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and Revision (Re3)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E00AE20-F679-58C7-7357-7615344ECDDF}"/>
              </a:ext>
            </a:extLst>
          </p:cNvPr>
          <p:cNvSpPr txBox="1"/>
          <p:nvPr/>
        </p:nvSpPr>
        <p:spPr>
          <a:xfrm>
            <a:off x="8307572" y="897746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https://arxiv.org/abs/2210.06774</a:t>
            </a:r>
          </a:p>
        </p:txBody>
      </p:sp>
    </p:spTree>
    <p:extLst>
      <p:ext uri="{BB962C8B-B14F-4D97-AF65-F5344CB8AC3E}">
        <p14:creationId xmlns:p14="http://schemas.microsoft.com/office/powerpoint/2010/main" val="363178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01266-DBB2-8794-9D3C-D99904890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自主進行規劃</a:t>
            </a:r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9A91B515-7432-BA97-C0E8-4B32F7A5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05" y="217131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0A0B4715-8FF0-9901-A03B-E74C76CA704C}"/>
              </a:ext>
            </a:extLst>
          </p:cNvPr>
          <p:cNvSpPr/>
          <p:nvPr/>
        </p:nvSpPr>
        <p:spPr>
          <a:xfrm>
            <a:off x="908256" y="2171316"/>
            <a:ext cx="1573619" cy="1325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任務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1C901B3D-E32B-74AF-629F-937EAC5E8994}"/>
              </a:ext>
            </a:extLst>
          </p:cNvPr>
          <p:cNvSpPr/>
          <p:nvPr/>
        </p:nvSpPr>
        <p:spPr>
          <a:xfrm>
            <a:off x="5909098" y="475319"/>
            <a:ext cx="1573619" cy="1325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子任務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AA04259-C1C4-8409-1DEE-B1E1398117AD}"/>
              </a:ext>
            </a:extLst>
          </p:cNvPr>
          <p:cNvSpPr/>
          <p:nvPr/>
        </p:nvSpPr>
        <p:spPr>
          <a:xfrm>
            <a:off x="5875776" y="3899421"/>
            <a:ext cx="1573619" cy="1325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子任務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DAF0F05-4F0B-ED6D-35F5-3E416A294D19}"/>
              </a:ext>
            </a:extLst>
          </p:cNvPr>
          <p:cNvSpPr/>
          <p:nvPr/>
        </p:nvSpPr>
        <p:spPr>
          <a:xfrm>
            <a:off x="5898368" y="2187370"/>
            <a:ext cx="1573619" cy="1325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子任務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C6253493-B789-8662-5DB6-47FDD030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00" y="420222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7AC4DFB4-9B1B-F19D-9B57-2BEF82E5F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16" y="2202759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72A9DFF3-47AD-BFA6-85F0-0A5D54CE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00" y="392783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AD98EBE-6A78-26F5-529D-ABDEDB49CE0F}"/>
              </a:ext>
            </a:extLst>
          </p:cNvPr>
          <p:cNvCxnSpPr/>
          <p:nvPr/>
        </p:nvCxnSpPr>
        <p:spPr>
          <a:xfrm>
            <a:off x="2524405" y="2855362"/>
            <a:ext cx="6600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34D4841-9F82-18D2-1014-146D2749EAB7}"/>
              </a:ext>
            </a:extLst>
          </p:cNvPr>
          <p:cNvCxnSpPr/>
          <p:nvPr/>
        </p:nvCxnSpPr>
        <p:spPr>
          <a:xfrm>
            <a:off x="4590668" y="2849256"/>
            <a:ext cx="6600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弧 14">
            <a:extLst>
              <a:ext uri="{FF2B5EF4-FFF2-40B4-BE49-F238E27FC236}">
                <a16:creationId xmlns:a16="http://schemas.microsoft.com/office/drawing/2014/main" id="{61ED02AF-15F4-4758-141F-E9344D7A20FE}"/>
              </a:ext>
            </a:extLst>
          </p:cNvPr>
          <p:cNvSpPr/>
          <p:nvPr/>
        </p:nvSpPr>
        <p:spPr>
          <a:xfrm>
            <a:off x="5288838" y="374548"/>
            <a:ext cx="660070" cy="4991410"/>
          </a:xfrm>
          <a:prstGeom prst="leftBrace">
            <a:avLst>
              <a:gd name="adj1" fmla="val 41199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71F0703-7409-2589-688E-4AA6BF9A7DD6}"/>
              </a:ext>
            </a:extLst>
          </p:cNvPr>
          <p:cNvSpPr/>
          <p:nvPr/>
        </p:nvSpPr>
        <p:spPr>
          <a:xfrm>
            <a:off x="10293958" y="441578"/>
            <a:ext cx="1573619" cy="1325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成果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AA7F5185-5781-DB9A-DB79-9A4EE123B8D3}"/>
              </a:ext>
            </a:extLst>
          </p:cNvPr>
          <p:cNvSpPr/>
          <p:nvPr/>
        </p:nvSpPr>
        <p:spPr>
          <a:xfrm>
            <a:off x="10260636" y="3865680"/>
            <a:ext cx="1573619" cy="1325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成果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28F1A75-D0EB-0B2D-00FD-FE83DAD9B2CE}"/>
              </a:ext>
            </a:extLst>
          </p:cNvPr>
          <p:cNvSpPr/>
          <p:nvPr/>
        </p:nvSpPr>
        <p:spPr>
          <a:xfrm>
            <a:off x="10283228" y="2153629"/>
            <a:ext cx="1573619" cy="1325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成果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E49F10E-2AD8-2BB0-09A0-E60FCAFF98FF}"/>
              </a:ext>
            </a:extLst>
          </p:cNvPr>
          <p:cNvCxnSpPr/>
          <p:nvPr/>
        </p:nvCxnSpPr>
        <p:spPr>
          <a:xfrm>
            <a:off x="7547465" y="1087795"/>
            <a:ext cx="6600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93200C49-836C-1DF1-E425-DB2CF0FA1F7D}"/>
              </a:ext>
            </a:extLst>
          </p:cNvPr>
          <p:cNvCxnSpPr/>
          <p:nvPr/>
        </p:nvCxnSpPr>
        <p:spPr>
          <a:xfrm>
            <a:off x="9554363" y="1052083"/>
            <a:ext cx="6600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434E626-0F92-8986-0593-714407D694F7}"/>
              </a:ext>
            </a:extLst>
          </p:cNvPr>
          <p:cNvCxnSpPr/>
          <p:nvPr/>
        </p:nvCxnSpPr>
        <p:spPr>
          <a:xfrm>
            <a:off x="7538581" y="2898604"/>
            <a:ext cx="6600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90AB2670-1BDB-744F-9994-A4210BB44BE6}"/>
              </a:ext>
            </a:extLst>
          </p:cNvPr>
          <p:cNvCxnSpPr/>
          <p:nvPr/>
        </p:nvCxnSpPr>
        <p:spPr>
          <a:xfrm>
            <a:off x="9545479" y="2862892"/>
            <a:ext cx="6600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9AFF960D-8D75-27FD-A79F-EF13578112C0}"/>
              </a:ext>
            </a:extLst>
          </p:cNvPr>
          <p:cNvCxnSpPr/>
          <p:nvPr/>
        </p:nvCxnSpPr>
        <p:spPr>
          <a:xfrm>
            <a:off x="7538581" y="4560827"/>
            <a:ext cx="6600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8786CA9-A863-3691-0F89-07E11C3DC322}"/>
              </a:ext>
            </a:extLst>
          </p:cNvPr>
          <p:cNvCxnSpPr/>
          <p:nvPr/>
        </p:nvCxnSpPr>
        <p:spPr>
          <a:xfrm>
            <a:off x="9545479" y="4525115"/>
            <a:ext cx="6600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233837A-D677-9433-E366-9671C6D04409}"/>
              </a:ext>
            </a:extLst>
          </p:cNvPr>
          <p:cNvSpPr txBox="1"/>
          <p:nvPr/>
        </p:nvSpPr>
        <p:spPr>
          <a:xfrm>
            <a:off x="1383874" y="5805377"/>
            <a:ext cx="969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把大任務拆解成一連串的小任務，也就是讓機器「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做計畫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80637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3C4398-ECAC-5C20-5E96-E8773779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真正做的事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文字接龍</a:t>
            </a:r>
            <a:endParaRPr lang="zh-TW" altLang="en-US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91ABDAF6-FFE8-5CE9-CBA8-890B4B29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82" y="1812423"/>
            <a:ext cx="1077718" cy="10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52D3E12-9B68-856B-4754-2C1501B6535E}"/>
                  </a:ext>
                </a:extLst>
              </p:cNvPr>
              <p:cNvSpPr txBox="1"/>
              <p:nvPr/>
            </p:nvSpPr>
            <p:spPr>
              <a:xfrm>
                <a:off x="5412422" y="2843647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52D3E12-9B68-856B-4754-2C1501B65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422" y="2843647"/>
                <a:ext cx="2894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1ECD9B4F-C24C-5917-3BFA-DACBA0DA5E79}"/>
              </a:ext>
            </a:extLst>
          </p:cNvPr>
          <p:cNvSpPr txBox="1"/>
          <p:nvPr/>
        </p:nvSpPr>
        <p:spPr>
          <a:xfrm>
            <a:off x="664944" y="2096460"/>
            <a:ext cx="332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甚麼是機器學習？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894E430-9392-483F-F2F4-D7386D816FDC}"/>
              </a:ext>
            </a:extLst>
          </p:cNvPr>
          <p:cNvCxnSpPr>
            <a:cxnSpLocks/>
          </p:cNvCxnSpPr>
          <p:nvPr/>
        </p:nvCxnSpPr>
        <p:spPr>
          <a:xfrm>
            <a:off x="4102086" y="2327293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BC90333-BC77-514B-E2F2-D25321BBF5A0}"/>
              </a:ext>
            </a:extLst>
          </p:cNvPr>
          <p:cNvCxnSpPr>
            <a:cxnSpLocks/>
          </p:cNvCxnSpPr>
          <p:nvPr/>
        </p:nvCxnSpPr>
        <p:spPr>
          <a:xfrm>
            <a:off x="6213915" y="2327292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54B273A-349D-323E-AD86-C1382E16A734}"/>
              </a:ext>
            </a:extLst>
          </p:cNvPr>
          <p:cNvCxnSpPr/>
          <p:nvPr/>
        </p:nvCxnSpPr>
        <p:spPr>
          <a:xfrm>
            <a:off x="7151450" y="2793567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C20AA5D-60C3-B77F-35C7-08933D56BB40}"/>
              </a:ext>
            </a:extLst>
          </p:cNvPr>
          <p:cNvGrpSpPr/>
          <p:nvPr/>
        </p:nvGrpSpPr>
        <p:grpSpPr>
          <a:xfrm>
            <a:off x="7312083" y="1917955"/>
            <a:ext cx="1489913" cy="818674"/>
            <a:chOff x="6264327" y="1967634"/>
            <a:chExt cx="1489913" cy="81867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498FE77-7109-2F1F-4D15-71F04280272F}"/>
                </a:ext>
              </a:extLst>
            </p:cNvPr>
            <p:cNvSpPr/>
            <p:nvPr/>
          </p:nvSpPr>
          <p:spPr>
            <a:xfrm>
              <a:off x="6264327" y="2641860"/>
              <a:ext cx="180000" cy="144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15FC5C7-A083-E5D0-BE30-DC1787F0E14F}"/>
                </a:ext>
              </a:extLst>
            </p:cNvPr>
            <p:cNvSpPr/>
            <p:nvPr/>
          </p:nvSpPr>
          <p:spPr>
            <a:xfrm>
              <a:off x="6591805" y="2393617"/>
              <a:ext cx="180000" cy="3926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B9A99F8-EDF5-D149-B301-9B2FE33549C0}"/>
                </a:ext>
              </a:extLst>
            </p:cNvPr>
            <p:cNvSpPr/>
            <p:nvPr/>
          </p:nvSpPr>
          <p:spPr>
            <a:xfrm>
              <a:off x="6919283" y="2150599"/>
              <a:ext cx="180000" cy="6357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6EA7DC0-066D-B525-DEA4-A553CA55A7FE}"/>
                </a:ext>
              </a:extLst>
            </p:cNvPr>
            <p:cNvSpPr/>
            <p:nvPr/>
          </p:nvSpPr>
          <p:spPr>
            <a:xfrm>
              <a:off x="7246761" y="2418954"/>
              <a:ext cx="180000" cy="3673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D101CED-E0F5-506A-1215-E5B289C8223E}"/>
                </a:ext>
              </a:extLst>
            </p:cNvPr>
            <p:cNvSpPr/>
            <p:nvPr/>
          </p:nvSpPr>
          <p:spPr>
            <a:xfrm>
              <a:off x="7574240" y="1967634"/>
              <a:ext cx="180000" cy="81867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E3BB88F-4F5D-BF71-D345-4D6653A56159}"/>
              </a:ext>
            </a:extLst>
          </p:cNvPr>
          <p:cNvSpPr txBox="1"/>
          <p:nvPr/>
        </p:nvSpPr>
        <p:spPr>
          <a:xfrm>
            <a:off x="7459161" y="1596898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5C1F575-B481-020C-B731-BCC844B2EE59}"/>
              </a:ext>
            </a:extLst>
          </p:cNvPr>
          <p:cNvSpPr txBox="1"/>
          <p:nvPr/>
        </p:nvSpPr>
        <p:spPr>
          <a:xfrm>
            <a:off x="7117368" y="1873582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器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EB893F2-5222-23AD-261B-557956C40EBD}"/>
              </a:ext>
            </a:extLst>
          </p:cNvPr>
          <p:cNvSpPr txBox="1"/>
          <p:nvPr/>
        </p:nvSpPr>
        <p:spPr>
          <a:xfrm>
            <a:off x="8096846" y="1472200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7447387-8507-C90E-C427-06B668D45106}"/>
              </a:ext>
            </a:extLst>
          </p:cNvPr>
          <p:cNvCxnSpPr>
            <a:cxnSpLocks/>
          </p:cNvCxnSpPr>
          <p:nvPr/>
        </p:nvCxnSpPr>
        <p:spPr>
          <a:xfrm>
            <a:off x="9153057" y="2293114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Image">
            <a:extLst>
              <a:ext uri="{FF2B5EF4-FFF2-40B4-BE49-F238E27FC236}">
                <a16:creationId xmlns:a16="http://schemas.microsoft.com/office/drawing/2014/main" id="{B3EC8CA3-CFFE-296F-0917-F2110890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82" y="3429000"/>
            <a:ext cx="1077718" cy="10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8811740-829E-3FA2-0744-C37FB5F7192F}"/>
                  </a:ext>
                </a:extLst>
              </p:cNvPr>
              <p:cNvSpPr txBox="1"/>
              <p:nvPr/>
            </p:nvSpPr>
            <p:spPr>
              <a:xfrm>
                <a:off x="5412422" y="4506718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8811740-829E-3FA2-0744-C37FB5F7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422" y="4506718"/>
                <a:ext cx="28943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283C0E1A-E283-AA55-5FE6-D9819E8199CB}"/>
              </a:ext>
            </a:extLst>
          </p:cNvPr>
          <p:cNvSpPr txBox="1"/>
          <p:nvPr/>
        </p:nvSpPr>
        <p:spPr>
          <a:xfrm>
            <a:off x="640085" y="3745744"/>
            <a:ext cx="332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甚麼是機器學習？機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41DBAFE-91B5-52C6-AC68-8D0EEE71B600}"/>
              </a:ext>
            </a:extLst>
          </p:cNvPr>
          <p:cNvCxnSpPr>
            <a:cxnSpLocks/>
          </p:cNvCxnSpPr>
          <p:nvPr/>
        </p:nvCxnSpPr>
        <p:spPr>
          <a:xfrm>
            <a:off x="4077227" y="3976577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982C7157-41E3-06E6-902F-F5575809D1FD}"/>
              </a:ext>
            </a:extLst>
          </p:cNvPr>
          <p:cNvCxnSpPr>
            <a:cxnSpLocks/>
          </p:cNvCxnSpPr>
          <p:nvPr/>
        </p:nvCxnSpPr>
        <p:spPr>
          <a:xfrm>
            <a:off x="6213915" y="3943869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715EDF20-7C80-8485-EF7F-9E763F8F66CC}"/>
              </a:ext>
            </a:extLst>
          </p:cNvPr>
          <p:cNvCxnSpPr/>
          <p:nvPr/>
        </p:nvCxnSpPr>
        <p:spPr>
          <a:xfrm>
            <a:off x="7151450" y="4410144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CA653600-40C5-592B-3801-DDFFAAC0364E}"/>
              </a:ext>
            </a:extLst>
          </p:cNvPr>
          <p:cNvGrpSpPr/>
          <p:nvPr/>
        </p:nvGrpSpPr>
        <p:grpSpPr>
          <a:xfrm>
            <a:off x="7312083" y="3444307"/>
            <a:ext cx="1489913" cy="908899"/>
            <a:chOff x="6264327" y="1877409"/>
            <a:chExt cx="1489913" cy="908899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6DF1C85-F0B5-FF72-9368-95C1ED6584EC}"/>
                </a:ext>
              </a:extLst>
            </p:cNvPr>
            <p:cNvSpPr/>
            <p:nvPr/>
          </p:nvSpPr>
          <p:spPr>
            <a:xfrm>
              <a:off x="6264327" y="2641860"/>
              <a:ext cx="180000" cy="144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6803711-5E09-2869-6AB0-F07E21830C88}"/>
                </a:ext>
              </a:extLst>
            </p:cNvPr>
            <p:cNvSpPr/>
            <p:nvPr/>
          </p:nvSpPr>
          <p:spPr>
            <a:xfrm>
              <a:off x="6581652" y="1877409"/>
              <a:ext cx="180000" cy="90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91A5997-1E28-C363-A601-8437AAC1401B}"/>
                </a:ext>
              </a:extLst>
            </p:cNvPr>
            <p:cNvSpPr/>
            <p:nvPr/>
          </p:nvSpPr>
          <p:spPr>
            <a:xfrm>
              <a:off x="6919283" y="2409679"/>
              <a:ext cx="180000" cy="36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6F14E2B-9DBE-09EF-210C-712B509D10C8}"/>
                </a:ext>
              </a:extLst>
            </p:cNvPr>
            <p:cNvSpPr/>
            <p:nvPr/>
          </p:nvSpPr>
          <p:spPr>
            <a:xfrm>
              <a:off x="7246761" y="2418954"/>
              <a:ext cx="180000" cy="3673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3EDD512-08B7-3CEA-7455-B636FE701C0C}"/>
                </a:ext>
              </a:extLst>
            </p:cNvPr>
            <p:cNvSpPr/>
            <p:nvPr/>
          </p:nvSpPr>
          <p:spPr>
            <a:xfrm>
              <a:off x="7574240" y="2607804"/>
              <a:ext cx="180000" cy="1785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7F1062A-D869-0B18-46EB-58453EE5A4CA}"/>
              </a:ext>
            </a:extLst>
          </p:cNvPr>
          <p:cNvSpPr txBox="1"/>
          <p:nvPr/>
        </p:nvSpPr>
        <p:spPr>
          <a:xfrm>
            <a:off x="7459161" y="3524374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D5B5AFD-FBA8-CC36-7FF5-554E4A2A36C2}"/>
              </a:ext>
            </a:extLst>
          </p:cNvPr>
          <p:cNvSpPr txBox="1"/>
          <p:nvPr/>
        </p:nvSpPr>
        <p:spPr>
          <a:xfrm>
            <a:off x="7120112" y="2985170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器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122E8C3-88B8-CF44-7C87-51769A2336FE}"/>
              </a:ext>
            </a:extLst>
          </p:cNvPr>
          <p:cNvSpPr txBox="1"/>
          <p:nvPr/>
        </p:nvSpPr>
        <p:spPr>
          <a:xfrm>
            <a:off x="8130778" y="3713410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</a:t>
            </a:r>
          </a:p>
        </p:txBody>
      </p:sp>
      <p:pic>
        <p:nvPicPr>
          <p:cNvPr id="38" name="Picture 2" descr="Image">
            <a:extLst>
              <a:ext uri="{FF2B5EF4-FFF2-40B4-BE49-F238E27FC236}">
                <a16:creationId xmlns:a16="http://schemas.microsoft.com/office/drawing/2014/main" id="{E419D85E-9826-1F4B-577B-E4E4DF76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46" y="5199088"/>
            <a:ext cx="1077718" cy="10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E2E10505-D647-3D1A-2AEF-0E840B5F27EF}"/>
                  </a:ext>
                </a:extLst>
              </p:cNvPr>
              <p:cNvSpPr txBox="1"/>
              <p:nvPr/>
            </p:nvSpPr>
            <p:spPr>
              <a:xfrm>
                <a:off x="5403786" y="6276806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E2E10505-D647-3D1A-2AEF-0E840B5F2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786" y="6276806"/>
                <a:ext cx="2894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07D75322-10E6-20F5-53D6-E111EBBC156E}"/>
              </a:ext>
            </a:extLst>
          </p:cNvPr>
          <p:cNvSpPr txBox="1"/>
          <p:nvPr/>
        </p:nvSpPr>
        <p:spPr>
          <a:xfrm>
            <a:off x="740734" y="5252694"/>
            <a:ext cx="332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甚麼是機器學習？機器學習是一門很深奧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…..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684E8820-E9B6-6B59-2686-ED6C18021FE4}"/>
              </a:ext>
            </a:extLst>
          </p:cNvPr>
          <p:cNvCxnSpPr>
            <a:cxnSpLocks/>
          </p:cNvCxnSpPr>
          <p:nvPr/>
        </p:nvCxnSpPr>
        <p:spPr>
          <a:xfrm>
            <a:off x="4068591" y="5746665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6A6770D1-E774-A909-F7E3-CB00EAFC17AB}"/>
              </a:ext>
            </a:extLst>
          </p:cNvPr>
          <p:cNvCxnSpPr>
            <a:cxnSpLocks/>
          </p:cNvCxnSpPr>
          <p:nvPr/>
        </p:nvCxnSpPr>
        <p:spPr>
          <a:xfrm>
            <a:off x="6205279" y="5713957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5FCE9B5E-AA0C-1F12-638E-311B4979A3B3}"/>
              </a:ext>
            </a:extLst>
          </p:cNvPr>
          <p:cNvCxnSpPr/>
          <p:nvPr/>
        </p:nvCxnSpPr>
        <p:spPr>
          <a:xfrm>
            <a:off x="7142814" y="6180232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9965A08D-54F7-4229-F408-7B27D63CF878}"/>
              </a:ext>
            </a:extLst>
          </p:cNvPr>
          <p:cNvSpPr/>
          <p:nvPr/>
        </p:nvSpPr>
        <p:spPr>
          <a:xfrm>
            <a:off x="7303447" y="5078962"/>
            <a:ext cx="180000" cy="99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7D8E9E6-2A9F-B4CF-2367-0E45D16DFAA0}"/>
              </a:ext>
            </a:extLst>
          </p:cNvPr>
          <p:cNvSpPr/>
          <p:nvPr/>
        </p:nvSpPr>
        <p:spPr>
          <a:xfrm>
            <a:off x="7620772" y="5911079"/>
            <a:ext cx="180000" cy="1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1B575F6-DE94-8474-84DC-473F4D5797FF}"/>
              </a:ext>
            </a:extLst>
          </p:cNvPr>
          <p:cNvSpPr/>
          <p:nvPr/>
        </p:nvSpPr>
        <p:spPr>
          <a:xfrm>
            <a:off x="7958403" y="5746665"/>
            <a:ext cx="180000" cy="36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B198E54-02E5-7FAB-9BAD-E9B8B8169E36}"/>
              </a:ext>
            </a:extLst>
          </p:cNvPr>
          <p:cNvSpPr/>
          <p:nvPr/>
        </p:nvSpPr>
        <p:spPr>
          <a:xfrm>
            <a:off x="8285881" y="5755940"/>
            <a:ext cx="180000" cy="3673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B7CDC083-BD55-DACE-3925-DDD6D310FFA2}"/>
              </a:ext>
            </a:extLst>
          </p:cNvPr>
          <p:cNvSpPr/>
          <p:nvPr/>
        </p:nvSpPr>
        <p:spPr>
          <a:xfrm>
            <a:off x="8613360" y="5944790"/>
            <a:ext cx="180000" cy="178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DEDC54D2-53A5-0264-6C1F-7122A5A61CD2}"/>
              </a:ext>
            </a:extLst>
          </p:cNvPr>
          <p:cNvSpPr txBox="1"/>
          <p:nvPr/>
        </p:nvSpPr>
        <p:spPr>
          <a:xfrm>
            <a:off x="6810211" y="4640250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END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70AE7399-7F38-E110-35CA-974E3360D003}"/>
              </a:ext>
            </a:extLst>
          </p:cNvPr>
          <p:cNvSpPr txBox="1"/>
          <p:nvPr/>
        </p:nvSpPr>
        <p:spPr>
          <a:xfrm>
            <a:off x="9739042" y="5552779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END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0A013D9D-745A-D990-6E89-7AD0FEEE7234}"/>
              </a:ext>
            </a:extLst>
          </p:cNvPr>
          <p:cNvSpPr txBox="1"/>
          <p:nvPr/>
        </p:nvSpPr>
        <p:spPr>
          <a:xfrm>
            <a:off x="2271542" y="2845202"/>
            <a:ext cx="221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函式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(function)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4D129D69-3A0F-FD22-F3E6-1F3DEA4DF9DD}"/>
              </a:ext>
            </a:extLst>
          </p:cNvPr>
          <p:cNvCxnSpPr/>
          <p:nvPr/>
        </p:nvCxnSpPr>
        <p:spPr>
          <a:xfrm flipV="1">
            <a:off x="4490884" y="2664405"/>
            <a:ext cx="405021" cy="28976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444B3E61-74E7-D93E-FADB-54ABA56E7579}"/>
              </a:ext>
            </a:extLst>
          </p:cNvPr>
          <p:cNvCxnSpPr>
            <a:cxnSpLocks/>
          </p:cNvCxnSpPr>
          <p:nvPr/>
        </p:nvCxnSpPr>
        <p:spPr>
          <a:xfrm>
            <a:off x="9144421" y="3951637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2027DEFC-13C2-93E7-706F-79183BD6BE52}"/>
              </a:ext>
            </a:extLst>
          </p:cNvPr>
          <p:cNvCxnSpPr>
            <a:cxnSpLocks/>
          </p:cNvCxnSpPr>
          <p:nvPr/>
        </p:nvCxnSpPr>
        <p:spPr>
          <a:xfrm>
            <a:off x="9153057" y="5783612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34729E3C-1B17-8920-460C-6CFF2F0510F6}"/>
              </a:ext>
            </a:extLst>
          </p:cNvPr>
          <p:cNvSpPr txBox="1"/>
          <p:nvPr/>
        </p:nvSpPr>
        <p:spPr>
          <a:xfrm>
            <a:off x="9709839" y="3728307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器</a:t>
            </a: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16980F27-5FD4-81A5-6C58-0603F5DCAF9F}"/>
              </a:ext>
            </a:extLst>
          </p:cNvPr>
          <p:cNvSpPr txBox="1"/>
          <p:nvPr/>
        </p:nvSpPr>
        <p:spPr>
          <a:xfrm>
            <a:off x="9694341" y="2056838"/>
            <a:ext cx="119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</a:t>
            </a: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A483160A-D345-0528-8D8A-7B3EE1CDD974}"/>
              </a:ext>
            </a:extLst>
          </p:cNvPr>
          <p:cNvSpPr txBox="1"/>
          <p:nvPr/>
        </p:nvSpPr>
        <p:spPr>
          <a:xfrm rot="5400000">
            <a:off x="3961377" y="4815344"/>
            <a:ext cx="11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F38645C-D719-6F77-1030-74E5DFF320C2}"/>
              </a:ext>
            </a:extLst>
          </p:cNvPr>
          <p:cNvSpPr txBox="1"/>
          <p:nvPr/>
        </p:nvSpPr>
        <p:spPr>
          <a:xfrm>
            <a:off x="5641383" y="297567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EA31C7-B721-215F-E3E3-A464E503CCE1}"/>
              </a:ext>
            </a:extLst>
          </p:cNvPr>
          <p:cNvSpPr txBox="1"/>
          <p:nvPr/>
        </p:nvSpPr>
        <p:spPr>
          <a:xfrm>
            <a:off x="9746815" y="2569671"/>
            <a:ext cx="210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所以每次答案都不相同</a:t>
            </a:r>
          </a:p>
        </p:txBody>
      </p:sp>
    </p:spTree>
    <p:extLst>
      <p:ext uri="{BB962C8B-B14F-4D97-AF65-F5344CB8AC3E}">
        <p14:creationId xmlns:p14="http://schemas.microsoft.com/office/powerpoint/2010/main" val="167115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3" grpId="0"/>
      <p:bldP spid="24" grpId="0"/>
      <p:bldP spid="34" grpId="0"/>
      <p:bldP spid="35" grpId="0"/>
      <p:bldP spid="36" grpId="0"/>
      <p:bldP spid="39" grpId="0"/>
      <p:bldP spid="40" grpId="0"/>
      <p:bldP spid="45" grpId="0" animBg="1"/>
      <p:bldP spid="46" grpId="0" animBg="1"/>
      <p:bldP spid="47" grpId="0" animBg="1"/>
      <p:bldP spid="48" grpId="0" animBg="1"/>
      <p:bldP spid="49" grpId="0" animBg="1"/>
      <p:bldP spid="54" grpId="0"/>
      <p:bldP spid="55" grpId="0"/>
      <p:bldP spid="56" grpId="0"/>
      <p:bldP spid="63" grpId="0"/>
      <p:bldP spid="64" grpId="0"/>
      <p:bldP spid="6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115AC-570E-B581-5187-56D8CDB4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其實是會反省的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12B988-E60E-DC07-1A36-C33749271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9C6C4F-AB19-726A-5F56-B87E4594B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73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F4537D-957A-2A5A-65FF-EA87B33D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131316-D683-EF92-A126-DE91B092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61C7F1-161D-6BA9-2D68-C639C082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8" y="0"/>
            <a:ext cx="11788724" cy="670213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687E719-4E7F-20DC-691A-F0FB5D3B6011}"/>
              </a:ext>
            </a:extLst>
          </p:cNvPr>
          <p:cNvSpPr/>
          <p:nvPr/>
        </p:nvSpPr>
        <p:spPr>
          <a:xfrm>
            <a:off x="-1314450" y="1027906"/>
            <a:ext cx="14820900" cy="803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89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798F76-2D26-CD59-062B-29ADF2F5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780EBD-A25E-E069-2AA9-71D192C8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EEA444-34F9-2226-B77A-B031D88A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77" y="467774"/>
            <a:ext cx="11513245" cy="592245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A4E8998-F194-E562-BF41-63D75F4D456D}"/>
              </a:ext>
            </a:extLst>
          </p:cNvPr>
          <p:cNvSpPr/>
          <p:nvPr/>
        </p:nvSpPr>
        <p:spPr>
          <a:xfrm>
            <a:off x="-1712657" y="1423861"/>
            <a:ext cx="14820900" cy="803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38A84-F005-0A0E-1AF1-C989CF58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其實是會反省的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EA2F62-575A-67D6-8DB9-C3ACA3767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3569D26-02ED-5438-ADCE-0B49A9E7C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58" y="1469215"/>
            <a:ext cx="9978483" cy="516034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122728C-5772-E6D8-30F2-24B12BB33BB9}"/>
              </a:ext>
            </a:extLst>
          </p:cNvPr>
          <p:cNvSpPr txBox="1"/>
          <p:nvPr/>
        </p:nvSpPr>
        <p:spPr>
          <a:xfrm>
            <a:off x="8261131" y="797073"/>
            <a:ext cx="3626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GPT-4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比較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有反省能力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A44971D-33B5-B372-86DE-32A1BEEEE294}"/>
              </a:ext>
            </a:extLst>
          </p:cNvPr>
          <p:cNvSpPr txBox="1"/>
          <p:nvPr/>
        </p:nvSpPr>
        <p:spPr>
          <a:xfrm>
            <a:off x="838199" y="3429000"/>
            <a:ext cx="1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GPT</a:t>
            </a:r>
            <a:r>
              <a:rPr lang="zh-TW" altLang="en-US" sz="2400" dirty="0"/>
              <a:t> </a:t>
            </a:r>
            <a:r>
              <a:rPr lang="en-US" altLang="zh-TW" sz="2400" dirty="0"/>
              <a:t>3.5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198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38A84-F005-0A0E-1AF1-C989CF58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其實是會反省的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EA2F62-575A-67D6-8DB9-C3ACA3767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81094FA-DF63-5EC9-4285-17A3499A7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48" y="1465339"/>
            <a:ext cx="9855703" cy="56531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1AABEC2-7D22-3552-1C71-C372A9735FB6}"/>
              </a:ext>
            </a:extLst>
          </p:cNvPr>
          <p:cNvSpPr/>
          <p:nvPr/>
        </p:nvSpPr>
        <p:spPr>
          <a:xfrm>
            <a:off x="-1204332" y="3429000"/>
            <a:ext cx="19046283" cy="478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F214E8A-E73A-A54D-6E8E-899D2662D31B}"/>
              </a:ext>
            </a:extLst>
          </p:cNvPr>
          <p:cNvSpPr txBox="1"/>
          <p:nvPr/>
        </p:nvSpPr>
        <p:spPr>
          <a:xfrm>
            <a:off x="838199" y="3429000"/>
            <a:ext cx="1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GPT</a:t>
            </a:r>
            <a:r>
              <a:rPr lang="zh-TW" altLang="en-US" sz="2400" dirty="0"/>
              <a:t> </a:t>
            </a:r>
            <a:r>
              <a:rPr lang="en-US" altLang="zh-TW" sz="2400" dirty="0"/>
              <a:t>3.5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434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6161272-36F0-EB9F-B669-7233C3916DB2}"/>
              </a:ext>
            </a:extLst>
          </p:cNvPr>
          <p:cNvSpPr txBox="1"/>
          <p:nvPr/>
        </p:nvSpPr>
        <p:spPr>
          <a:xfrm>
            <a:off x="8201343" y="783453"/>
            <a:ext cx="3414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https://arxiv.org/abs/2212.08073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308D2D-47BB-6405-AC56-E21AA64B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7" y="1414861"/>
            <a:ext cx="11634695" cy="135287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0B4334D-9FCE-3598-C9B2-F526BF539774}"/>
              </a:ext>
            </a:extLst>
          </p:cNvPr>
          <p:cNvSpPr txBox="1"/>
          <p:nvPr/>
        </p:nvSpPr>
        <p:spPr>
          <a:xfrm>
            <a:off x="9530080" y="2403549"/>
            <a:ext cx="227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先不要給人看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EC10C28-95E9-38B9-ACF3-1055C51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7" y="3029808"/>
            <a:ext cx="11466633" cy="153137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E0A4BC6-7675-254E-1EDA-E784D4DF4004}"/>
              </a:ext>
            </a:extLst>
          </p:cNvPr>
          <p:cNvSpPr txBox="1"/>
          <p:nvPr/>
        </p:nvSpPr>
        <p:spPr>
          <a:xfrm>
            <a:off x="487358" y="162830"/>
            <a:ext cx="9810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Constitutional AI: Harmlessness from AI Feedback</a:t>
            </a:r>
            <a:endParaRPr kumimoji="0" lang="zh-TW" altLang="en-US" sz="3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477CF9B-6D52-3AEF-9588-0D92534A3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9" y="4742541"/>
            <a:ext cx="11321168" cy="1401196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A0B6631C-AFFA-68E8-D1D3-8DBEF41EB147}"/>
              </a:ext>
            </a:extLst>
          </p:cNvPr>
          <p:cNvSpPr txBox="1"/>
          <p:nvPr/>
        </p:nvSpPr>
        <p:spPr>
          <a:xfrm>
            <a:off x="9225885" y="6143737"/>
            <a:ext cx="264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人類真正看到的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CF8D5DDE-8D11-D2A4-7D39-E329DC59198E}"/>
              </a:ext>
            </a:extLst>
          </p:cNvPr>
          <p:cNvSpPr/>
          <p:nvPr/>
        </p:nvSpPr>
        <p:spPr>
          <a:xfrm>
            <a:off x="477717" y="5486400"/>
            <a:ext cx="11393900" cy="657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73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15D1C733-D847-268D-45C2-C1DD36F42A62}"/>
              </a:ext>
            </a:extLst>
          </p:cNvPr>
          <p:cNvSpPr txBox="1"/>
          <p:nvPr/>
        </p:nvSpPr>
        <p:spPr>
          <a:xfrm>
            <a:off x="6299199" y="281966"/>
            <a:ext cx="5367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DERA: Enhancing Large Language Model Completions with Dialog-Enabled Resolving Agents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1A2D1CD-D7DD-FE8E-5528-31706C01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讓模型彼此討論？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F5A182-4FD9-E5FC-D6AE-9ED6254C5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77EE103-C61D-C7E9-447B-B829923B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1496460"/>
            <a:ext cx="10809077" cy="499641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FA326EA-4D7A-5F61-8666-4E20F9A66CC5}"/>
              </a:ext>
            </a:extLst>
          </p:cNvPr>
          <p:cNvSpPr txBox="1"/>
          <p:nvPr/>
        </p:nvSpPr>
        <p:spPr>
          <a:xfrm>
            <a:off x="8212666" y="938598"/>
            <a:ext cx="3589867" cy="3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https://arxiv.org/abs/2303.17071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3CE3315-C5D6-DA0B-64B5-EFC6E37BA5A6}"/>
              </a:ext>
            </a:extLst>
          </p:cNvPr>
          <p:cNvSpPr txBox="1"/>
          <p:nvPr/>
        </p:nvSpPr>
        <p:spPr>
          <a:xfrm>
            <a:off x="6961381" y="2598003"/>
            <a:ext cx="125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負責挑毛病</a:t>
            </a:r>
          </a:p>
        </p:txBody>
      </p:sp>
    </p:spTree>
    <p:extLst>
      <p:ext uri="{BB962C8B-B14F-4D97-AF65-F5344CB8AC3E}">
        <p14:creationId xmlns:p14="http://schemas.microsoft.com/office/powerpoint/2010/main" val="290495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8DCDBE5D-745D-B73E-10BA-49583D213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1" y="1494275"/>
            <a:ext cx="11088757" cy="475863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C10A313-4DE5-7B62-8770-D2913C09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語言模型可以使用其他工具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20D762E-26E1-7BD4-B0BF-F5D14F39DB9E}"/>
              </a:ext>
            </a:extLst>
          </p:cNvPr>
          <p:cNvSpPr txBox="1"/>
          <p:nvPr/>
        </p:nvSpPr>
        <p:spPr>
          <a:xfrm>
            <a:off x="7737321" y="62824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https://openai.com/blog/chatgpt-plugins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B431483-2384-5ADC-6316-9672173D7B69}"/>
              </a:ext>
            </a:extLst>
          </p:cNvPr>
          <p:cNvSpPr txBox="1"/>
          <p:nvPr/>
        </p:nvSpPr>
        <p:spPr>
          <a:xfrm>
            <a:off x="8965872" y="787029"/>
            <a:ext cx="296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例如：搜尋引擎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546319B-9CEB-30B7-17DE-DE2DCE735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32" y="2491937"/>
            <a:ext cx="9458325" cy="574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28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F7755ED-DF98-389C-0179-9B71A747F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3" y="373847"/>
            <a:ext cx="6982317" cy="106824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5021285-6AD4-CFA8-19D6-6F4D46B23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6" y="1288270"/>
            <a:ext cx="4795895" cy="5075948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BA221D9-A234-9A4F-166A-3E07E56EE3D1}"/>
              </a:ext>
            </a:extLst>
          </p:cNvPr>
          <p:cNvSpPr/>
          <p:nvPr/>
        </p:nvSpPr>
        <p:spPr>
          <a:xfrm>
            <a:off x="8113536" y="1461861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2F0E8FE-2F4E-144A-0134-A101ADFC0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890" y="3280104"/>
            <a:ext cx="5810016" cy="308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08789D10-4422-9A68-ED0F-6CCD2186D621}"/>
              </a:ext>
            </a:extLst>
          </p:cNvPr>
          <p:cNvSpPr txBox="1"/>
          <p:nvPr/>
        </p:nvSpPr>
        <p:spPr>
          <a:xfrm>
            <a:off x="9041973" y="2589525"/>
            <a:ext cx="2810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文字接龍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1EE353FA-AC6D-10A0-2A99-CFD860E1B418}"/>
              </a:ext>
            </a:extLst>
          </p:cNvPr>
          <p:cNvCxnSpPr>
            <a:cxnSpLocks/>
          </p:cNvCxnSpPr>
          <p:nvPr/>
        </p:nvCxnSpPr>
        <p:spPr>
          <a:xfrm>
            <a:off x="8945537" y="2589525"/>
            <a:ext cx="0" cy="6905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E8A65AA9-A6B1-062D-9C81-5343605C11A2}"/>
              </a:ext>
            </a:extLst>
          </p:cNvPr>
          <p:cNvCxnSpPr>
            <a:cxnSpLocks/>
          </p:cNvCxnSpPr>
          <p:nvPr/>
        </p:nvCxnSpPr>
        <p:spPr>
          <a:xfrm>
            <a:off x="5378711" y="2054764"/>
            <a:ext cx="26367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0C277C95-97A5-9395-1348-184A98ED5851}"/>
              </a:ext>
            </a:extLst>
          </p:cNvPr>
          <p:cNvSpPr/>
          <p:nvPr/>
        </p:nvSpPr>
        <p:spPr>
          <a:xfrm>
            <a:off x="1813810" y="1753852"/>
            <a:ext cx="1858780" cy="4347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E08F6AE5-F009-C716-B3CE-8FA300221421}"/>
              </a:ext>
            </a:extLst>
          </p:cNvPr>
          <p:cNvSpPr/>
          <p:nvPr/>
        </p:nvSpPr>
        <p:spPr>
          <a:xfrm>
            <a:off x="1813810" y="2885626"/>
            <a:ext cx="1858780" cy="4347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D23CD68C-D9EC-422C-7DAB-A42F1D6BE024}"/>
              </a:ext>
            </a:extLst>
          </p:cNvPr>
          <p:cNvSpPr/>
          <p:nvPr/>
        </p:nvSpPr>
        <p:spPr>
          <a:xfrm>
            <a:off x="718774" y="2252987"/>
            <a:ext cx="1364858" cy="2173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101B07C5-9641-7952-A901-9B85640A5713}"/>
              </a:ext>
            </a:extLst>
          </p:cNvPr>
          <p:cNvSpPr/>
          <p:nvPr/>
        </p:nvSpPr>
        <p:spPr>
          <a:xfrm>
            <a:off x="718774" y="3413476"/>
            <a:ext cx="1364858" cy="2173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8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5" grpId="0" animBg="1"/>
      <p:bldP spid="26" grpId="0" animBg="1"/>
      <p:bldP spid="29" grpId="0" animBg="1"/>
      <p:bldP spid="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A85DF6-8AAF-5F32-CFAC-CA8C5B3F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285B98-C736-D952-674B-9D7E0D457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C8FF9B-6252-EA5F-F2C4-5CCE0924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28" y="133603"/>
            <a:ext cx="10515599" cy="587253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1DAA7B6-EA64-4C50-02C3-D60704C5D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361" y="4738603"/>
            <a:ext cx="9199566" cy="1754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785705B-DAC2-17AB-3FE0-2022D08C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768" y="1509713"/>
            <a:ext cx="6477904" cy="4353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00CDE43-0996-4AFF-5013-7F6010E854CB}"/>
              </a:ext>
            </a:extLst>
          </p:cNvPr>
          <p:cNvSpPr/>
          <p:nvPr/>
        </p:nvSpPr>
        <p:spPr>
          <a:xfrm>
            <a:off x="6838950" y="6006138"/>
            <a:ext cx="514350" cy="3137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97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3C4398-ECAC-5C20-5E96-E8773779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真正做的事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文字接龍</a:t>
            </a:r>
            <a:endParaRPr lang="zh-TW" altLang="en-US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91ABDAF6-FFE8-5CE9-CBA8-890B4B29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08" y="2676022"/>
            <a:ext cx="1077718" cy="10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52D3E12-9B68-856B-4754-2C1501B6535E}"/>
                  </a:ext>
                </a:extLst>
              </p:cNvPr>
              <p:cNvSpPr txBox="1"/>
              <p:nvPr/>
            </p:nvSpPr>
            <p:spPr>
              <a:xfrm>
                <a:off x="6239148" y="3707246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52D3E12-9B68-856B-4754-2C1501B65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48" y="3707246"/>
                <a:ext cx="2894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1ECD9B4F-C24C-5917-3BFA-DACBA0DA5E79}"/>
              </a:ext>
            </a:extLst>
          </p:cNvPr>
          <p:cNvSpPr txBox="1"/>
          <p:nvPr/>
        </p:nvSpPr>
        <p:spPr>
          <a:xfrm>
            <a:off x="1491670" y="2960059"/>
            <a:ext cx="332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請幫我翻譯成英文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894E430-9392-483F-F2F4-D7386D816FDC}"/>
              </a:ext>
            </a:extLst>
          </p:cNvPr>
          <p:cNvCxnSpPr>
            <a:cxnSpLocks/>
          </p:cNvCxnSpPr>
          <p:nvPr/>
        </p:nvCxnSpPr>
        <p:spPr>
          <a:xfrm>
            <a:off x="4928812" y="3190892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BC90333-BC77-514B-E2F2-D25321BBF5A0}"/>
              </a:ext>
            </a:extLst>
          </p:cNvPr>
          <p:cNvCxnSpPr>
            <a:cxnSpLocks/>
          </p:cNvCxnSpPr>
          <p:nvPr/>
        </p:nvCxnSpPr>
        <p:spPr>
          <a:xfrm>
            <a:off x="7040641" y="3190891"/>
            <a:ext cx="8273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54B273A-349D-323E-AD86-C1382E16A734}"/>
              </a:ext>
            </a:extLst>
          </p:cNvPr>
          <p:cNvCxnSpPr/>
          <p:nvPr/>
        </p:nvCxnSpPr>
        <p:spPr>
          <a:xfrm>
            <a:off x="7978176" y="3657166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C20AA5D-60C3-B77F-35C7-08933D56BB40}"/>
              </a:ext>
            </a:extLst>
          </p:cNvPr>
          <p:cNvGrpSpPr/>
          <p:nvPr/>
        </p:nvGrpSpPr>
        <p:grpSpPr>
          <a:xfrm>
            <a:off x="8138809" y="2781554"/>
            <a:ext cx="1489913" cy="818674"/>
            <a:chOff x="6264327" y="1967634"/>
            <a:chExt cx="1489913" cy="81867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498FE77-7109-2F1F-4D15-71F04280272F}"/>
                </a:ext>
              </a:extLst>
            </p:cNvPr>
            <p:cNvSpPr/>
            <p:nvPr/>
          </p:nvSpPr>
          <p:spPr>
            <a:xfrm>
              <a:off x="6264327" y="2641860"/>
              <a:ext cx="180000" cy="144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15FC5C7-A083-E5D0-BE30-DC1787F0E14F}"/>
                </a:ext>
              </a:extLst>
            </p:cNvPr>
            <p:cNvSpPr/>
            <p:nvPr/>
          </p:nvSpPr>
          <p:spPr>
            <a:xfrm>
              <a:off x="6591805" y="2393617"/>
              <a:ext cx="180000" cy="3926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B9A99F8-EDF5-D149-B301-9B2FE33549C0}"/>
                </a:ext>
              </a:extLst>
            </p:cNvPr>
            <p:cNvSpPr/>
            <p:nvPr/>
          </p:nvSpPr>
          <p:spPr>
            <a:xfrm>
              <a:off x="6919283" y="2150599"/>
              <a:ext cx="180000" cy="6357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6EA7DC0-066D-B525-DEA4-A553CA55A7FE}"/>
                </a:ext>
              </a:extLst>
            </p:cNvPr>
            <p:cNvSpPr/>
            <p:nvPr/>
          </p:nvSpPr>
          <p:spPr>
            <a:xfrm>
              <a:off x="7246761" y="2418954"/>
              <a:ext cx="180000" cy="3673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D101CED-E0F5-506A-1215-E5B289C8223E}"/>
                </a:ext>
              </a:extLst>
            </p:cNvPr>
            <p:cNvSpPr/>
            <p:nvPr/>
          </p:nvSpPr>
          <p:spPr>
            <a:xfrm>
              <a:off x="7574240" y="1967634"/>
              <a:ext cx="180000" cy="81867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90F8ECBE-C1E4-E2C0-47F0-790063A07441}"/>
              </a:ext>
            </a:extLst>
          </p:cNvPr>
          <p:cNvCxnSpPr>
            <a:cxnSpLocks/>
          </p:cNvCxnSpPr>
          <p:nvPr/>
        </p:nvCxnSpPr>
        <p:spPr>
          <a:xfrm>
            <a:off x="4928812" y="2460497"/>
            <a:ext cx="827314" cy="4616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365C1C4C-0A20-A076-6E92-A7AE4F7644A4}"/>
              </a:ext>
            </a:extLst>
          </p:cNvPr>
          <p:cNvSpPr txBox="1"/>
          <p:nvPr/>
        </p:nvSpPr>
        <p:spPr>
          <a:xfrm>
            <a:off x="914400" y="2184123"/>
            <a:ext cx="392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同一則對話過去的歷史紀錄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A1ECE774-E2F9-547C-32E1-D17AD60891D3}"/>
              </a:ext>
            </a:extLst>
          </p:cNvPr>
          <p:cNvSpPr txBox="1"/>
          <p:nvPr/>
        </p:nvSpPr>
        <p:spPr>
          <a:xfrm>
            <a:off x="3599283" y="4654841"/>
            <a:ext cx="196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非常複雜</a:t>
            </a: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1114DFCB-3DB7-1344-926A-88892916227B}"/>
              </a:ext>
            </a:extLst>
          </p:cNvPr>
          <p:cNvCxnSpPr>
            <a:cxnSpLocks/>
          </p:cNvCxnSpPr>
          <p:nvPr/>
        </p:nvCxnSpPr>
        <p:spPr>
          <a:xfrm flipV="1">
            <a:off x="5360093" y="4138133"/>
            <a:ext cx="799161" cy="57175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344C9FE-E1A9-1779-D1F4-58FE05699F12}"/>
              </a:ext>
            </a:extLst>
          </p:cNvPr>
          <p:cNvSpPr txBox="1"/>
          <p:nvPr/>
        </p:nvSpPr>
        <p:spPr>
          <a:xfrm>
            <a:off x="1670838" y="5239573"/>
            <a:ext cx="582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可能有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1700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億個以上的參數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BC876B61-565D-0D1E-299A-86EB658F3E9B}"/>
                  </a:ext>
                </a:extLst>
              </p:cNvPr>
              <p:cNvSpPr txBox="1"/>
              <p:nvPr/>
            </p:nvSpPr>
            <p:spPr>
              <a:xfrm>
                <a:off x="8163001" y="4762519"/>
                <a:ext cx="328795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altLang="zh-TW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𝑎𝑥</m:t>
                      </m:r>
                      <m:r>
                        <a:rPr kumimoji="0" lang="en-US" altLang="zh-TW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BC876B61-565D-0D1E-299A-86EB658F3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001" y="4762519"/>
                <a:ext cx="3287950" cy="477054"/>
              </a:xfrm>
              <a:prstGeom prst="rect">
                <a:avLst/>
              </a:prstGeom>
              <a:blipFill>
                <a:blip r:embed="rId4"/>
                <a:stretch>
                  <a:fillRect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56">
            <a:extLst>
              <a:ext uri="{FF2B5EF4-FFF2-40B4-BE49-F238E27FC236}">
                <a16:creationId xmlns:a16="http://schemas.microsoft.com/office/drawing/2014/main" id="{63FDDCBF-C1D2-3536-5257-FD13BEC559DB}"/>
              </a:ext>
            </a:extLst>
          </p:cNvPr>
          <p:cNvSpPr txBox="1"/>
          <p:nvPr/>
        </p:nvSpPr>
        <p:spPr>
          <a:xfrm>
            <a:off x="8652550" y="5501183"/>
            <a:ext cx="327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個參數</a:t>
            </a: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35E3DDAB-050D-1995-ED22-70F03A3C4A71}"/>
              </a:ext>
            </a:extLst>
          </p:cNvPr>
          <p:cNvCxnSpPr>
            <a:cxnSpLocks/>
          </p:cNvCxnSpPr>
          <p:nvPr/>
        </p:nvCxnSpPr>
        <p:spPr>
          <a:xfrm>
            <a:off x="9981345" y="5220867"/>
            <a:ext cx="208802" cy="28031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965EC86F-318D-991C-7FD6-04D2B87DDF78}"/>
              </a:ext>
            </a:extLst>
          </p:cNvPr>
          <p:cNvCxnSpPr>
            <a:cxnSpLocks/>
          </p:cNvCxnSpPr>
          <p:nvPr/>
        </p:nvCxnSpPr>
        <p:spPr>
          <a:xfrm flipH="1">
            <a:off x="10473480" y="5205707"/>
            <a:ext cx="208802" cy="28031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FEA55C6F-93F5-BB27-0D5F-8BA2C82BD858}"/>
              </a:ext>
            </a:extLst>
          </p:cNvPr>
          <p:cNvSpPr txBox="1"/>
          <p:nvPr/>
        </p:nvSpPr>
        <p:spPr>
          <a:xfrm>
            <a:off x="9031314" y="833597"/>
            <a:ext cx="232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語言模型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5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52" grpId="0"/>
      <p:bldP spid="56" grpId="0"/>
      <p:bldP spid="57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11B319-801E-A8AF-CB59-B02D0E70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學習更多人工智慧有關的技術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F7CA71-63E1-974E-B7C8-A2B8F8872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D5BA5F6-B7C2-9EDE-DE79-CFCC069D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39" y="1825625"/>
            <a:ext cx="7569784" cy="43513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12A321-30D3-34A4-B017-8BF5D102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84" y="2481263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8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53D664F-1DB5-766A-5B81-6A49BE31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65" y="193445"/>
            <a:ext cx="5052155" cy="317405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6E7AE97-28EC-7FDF-6F12-882E83621744}"/>
              </a:ext>
            </a:extLst>
          </p:cNvPr>
          <p:cNvSpPr txBox="1"/>
          <p:nvPr/>
        </p:nvSpPr>
        <p:spPr>
          <a:xfrm>
            <a:off x="6800886" y="61776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https://youtu.be/GBXm30qRAqg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615A26-CA2B-B31F-73E9-3BF56CACD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4531"/>
            <a:ext cx="5052155" cy="32644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89533D0-6353-9881-18B6-35E7FE454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770" y="3429000"/>
            <a:ext cx="5196987" cy="325986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68E5300-12D9-5070-07EA-001813AEE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75" y="3539056"/>
            <a:ext cx="5052154" cy="30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4BBCD8-DACD-17E6-3D34-12E91706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結語：在這波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浪潮如何自處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B6159-194E-2545-4C3A-DA91BB7A8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個人：根據你自己的需求，找出你專屬的「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prompt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以後就是每個人的助理、小鬼、式神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 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的力量取決於它的使用者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產業：打造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應用的門檻大幅下降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例如：一分鐘打造你的客服機器人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506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684B54-FCB3-754A-5AD5-3B8D0D0E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一分鐘打造你的客服機器人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D0E60C-7A40-B10B-1BB4-4B9AFC380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69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645CA3-9ADD-B930-8305-A1F71C10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真正做的事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文字接龍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3011BF-07AF-A2D4-89D4-D46BD0EA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D784B4-729C-F9C0-4EFF-CBB9750A7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4" y="1825625"/>
            <a:ext cx="11233431" cy="4055222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EBD7D560-0EA2-B5F2-B3D7-13BB022BEAE5}"/>
              </a:ext>
            </a:extLst>
          </p:cNvPr>
          <p:cNvCxnSpPr>
            <a:cxnSpLocks/>
          </p:cNvCxnSpPr>
          <p:nvPr/>
        </p:nvCxnSpPr>
        <p:spPr>
          <a:xfrm flipH="1" flipV="1">
            <a:off x="6920753" y="5558118"/>
            <a:ext cx="1040833" cy="45766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9851EF3C-5994-45CD-47D5-F15002E1C473}"/>
              </a:ext>
            </a:extLst>
          </p:cNvPr>
          <p:cNvSpPr txBox="1"/>
          <p:nvPr/>
        </p:nvSpPr>
        <p:spPr>
          <a:xfrm>
            <a:off x="7961586" y="5880847"/>
            <a:ext cx="326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這個網址並不存在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85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9510C3-9429-B307-70A6-19700604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課程大綱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3FB2460-1568-1E50-EE97-38EA1C2DD9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: 圓角 6">
            <a:extLst>
              <a:ext uri="{FF2B5EF4-FFF2-40B4-BE49-F238E27FC236}">
                <a16:creationId xmlns:a16="http://schemas.microsoft.com/office/drawing/2014/main" id="{53308EC4-BB69-3D2E-E182-51D46C0FB5FB}"/>
              </a:ext>
            </a:extLst>
          </p:cNvPr>
          <p:cNvSpPr/>
          <p:nvPr/>
        </p:nvSpPr>
        <p:spPr>
          <a:xfrm>
            <a:off x="838200" y="2913941"/>
            <a:ext cx="10515600" cy="103011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9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2C51E8-4356-A903-9C95-2489BC675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48785" y="1978929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9600" dirty="0" err="1"/>
              <a:t>ChatGPT</a:t>
            </a:r>
            <a:endParaRPr lang="zh-TW" altLang="en-US" sz="96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69CE052-C102-1EAF-1CE1-7A3FB4597DDB}"/>
              </a:ext>
            </a:extLst>
          </p:cNvPr>
          <p:cNvSpPr txBox="1"/>
          <p:nvPr/>
        </p:nvSpPr>
        <p:spPr>
          <a:xfrm>
            <a:off x="381617" y="5271013"/>
            <a:ext cx="260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Generative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0D88F2B-56DF-1186-152F-F1C44CF8DA56}"/>
              </a:ext>
            </a:extLst>
          </p:cNvPr>
          <p:cNvSpPr txBox="1"/>
          <p:nvPr/>
        </p:nvSpPr>
        <p:spPr>
          <a:xfrm>
            <a:off x="3217947" y="5794233"/>
            <a:ext cx="2624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Pre-trained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D34D879-573C-CA6A-CF41-1715664118E8}"/>
              </a:ext>
            </a:extLst>
          </p:cNvPr>
          <p:cNvSpPr txBox="1"/>
          <p:nvPr/>
        </p:nvSpPr>
        <p:spPr>
          <a:xfrm>
            <a:off x="5664814" y="4827786"/>
            <a:ext cx="2624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Transformer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1150FCA7-DC00-0E7C-8B1A-73ADB32AB5CE}"/>
              </a:ext>
            </a:extLst>
          </p:cNvPr>
          <p:cNvCxnSpPr>
            <a:cxnSpLocks/>
          </p:cNvCxnSpPr>
          <p:nvPr/>
        </p:nvCxnSpPr>
        <p:spPr>
          <a:xfrm flipH="1">
            <a:off x="2125748" y="4135724"/>
            <a:ext cx="1270000" cy="1072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3ECF2D4E-5087-F26C-F281-C8957EA1CEF4}"/>
              </a:ext>
            </a:extLst>
          </p:cNvPr>
          <p:cNvCxnSpPr>
            <a:cxnSpLocks/>
          </p:cNvCxnSpPr>
          <p:nvPr/>
        </p:nvCxnSpPr>
        <p:spPr>
          <a:xfrm>
            <a:off x="4140815" y="4156324"/>
            <a:ext cx="389465" cy="16379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95BB02A-6CAF-8DED-740B-96145094184F}"/>
              </a:ext>
            </a:extLst>
          </p:cNvPr>
          <p:cNvCxnSpPr>
            <a:cxnSpLocks/>
          </p:cNvCxnSpPr>
          <p:nvPr/>
        </p:nvCxnSpPr>
        <p:spPr>
          <a:xfrm>
            <a:off x="4911284" y="4121248"/>
            <a:ext cx="1109131" cy="7065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07F68F4A-993D-E91B-B72A-2B017FBD2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958" y="305645"/>
            <a:ext cx="5044002" cy="428699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C37C947-132D-5858-95A7-222349DA8F1C}"/>
              </a:ext>
            </a:extLst>
          </p:cNvPr>
          <p:cNvSpPr txBox="1"/>
          <p:nvPr/>
        </p:nvSpPr>
        <p:spPr>
          <a:xfrm>
            <a:off x="8467037" y="4643120"/>
            <a:ext cx="3275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https://youtu.be/n9TlOhRjYoc</a:t>
            </a:r>
          </a:p>
        </p:txBody>
      </p:sp>
    </p:spTree>
    <p:extLst>
      <p:ext uri="{BB962C8B-B14F-4D97-AF65-F5344CB8AC3E}">
        <p14:creationId xmlns:p14="http://schemas.microsoft.com/office/powerpoint/2010/main" val="25293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2094</Words>
  <Application>Microsoft Office PowerPoint</Application>
  <PresentationFormat>寬螢幕</PresentationFormat>
  <Paragraphs>389</Paragraphs>
  <Slides>63</Slides>
  <Notes>20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63</vt:i4>
      </vt:variant>
    </vt:vector>
  </HeadingPairs>
  <TitlesOfParts>
    <vt:vector size="77" baseType="lpstr">
      <vt:lpstr>Google Sans</vt:lpstr>
      <vt:lpstr>Helvetica Neue</vt:lpstr>
      <vt:lpstr>Lucida Grande</vt:lpstr>
      <vt:lpstr>Söhne</vt:lpstr>
      <vt:lpstr>source-serif-pro</vt:lpstr>
      <vt:lpstr>微軟正黑體</vt:lpstr>
      <vt:lpstr>新細明體</vt:lpstr>
      <vt:lpstr>arial</vt:lpstr>
      <vt:lpstr>arial</vt:lpstr>
      <vt:lpstr>Calibri</vt:lpstr>
      <vt:lpstr>Calibri Light</vt:lpstr>
      <vt:lpstr>Cambria Math</vt:lpstr>
      <vt:lpstr>Office 佈景主題</vt:lpstr>
      <vt:lpstr>2_Office 佈景主題</vt:lpstr>
      <vt:lpstr>正確認識你的新助理 ChatGPT</vt:lpstr>
      <vt:lpstr>課程大綱</vt:lpstr>
      <vt:lpstr>ChatGPT 劃時代的突破</vt:lpstr>
      <vt:lpstr>PowerPoint 簡報</vt:lpstr>
      <vt:lpstr>ChatGPT 真正做的事 – 文字接龍</vt:lpstr>
      <vt:lpstr>ChatGPT 真正做的事 – 文字接龍</vt:lpstr>
      <vt:lpstr>ChatGPT 真正做的事 – 文字接龍</vt:lpstr>
      <vt:lpstr>課程大綱</vt:lpstr>
      <vt:lpstr>ChatGPT</vt:lpstr>
      <vt:lpstr>一般機器是怎麼學習的？</vt:lpstr>
      <vt:lpstr>PowerPoint 簡報</vt:lpstr>
      <vt:lpstr>PowerPoint 簡報</vt:lpstr>
      <vt:lpstr>PowerPoint 簡報</vt:lpstr>
      <vt:lpstr>PowerPoint 簡報</vt:lpstr>
      <vt:lpstr>GPT-2 也是可以回答問題的!</vt:lpstr>
      <vt:lpstr>PowerPoint 簡報</vt:lpstr>
      <vt:lpstr>PowerPoint 簡報</vt:lpstr>
      <vt:lpstr>PowerPoint 簡報</vt:lpstr>
      <vt:lpstr>PowerPoint 簡報</vt:lpstr>
      <vt:lpstr>GPT 只從網路資料學習的缺點 </vt:lpstr>
      <vt:lpstr>PowerPoint 簡報</vt:lpstr>
      <vt:lpstr>PowerPoint 簡報</vt:lpstr>
      <vt:lpstr>PowerPoint 簡報</vt:lpstr>
      <vt:lpstr>PowerPoint 簡報</vt:lpstr>
      <vt:lpstr>What do we know?</vt:lpstr>
      <vt:lpstr>PowerPoint 簡報</vt:lpstr>
      <vt:lpstr>PowerPoint 簡報</vt:lpstr>
      <vt:lpstr>PowerPoint 簡報</vt:lpstr>
      <vt:lpstr>PowerPoint 簡報</vt:lpstr>
      <vt:lpstr>PowerPoint 簡報</vt:lpstr>
      <vt:lpstr>隱憂 — 人工智慧會不會有自己的偏見？</vt:lpstr>
      <vt:lpstr>隱憂 — 人工智慧會不會有自己的偏見？</vt:lpstr>
      <vt:lpstr>隱憂 — 人工智慧會不會有自己的偏見？</vt:lpstr>
      <vt:lpstr>PowerPoint 簡報</vt:lpstr>
      <vt:lpstr>語音版ChatGPT：語音帶有豐富的資訊</vt:lpstr>
      <vt:lpstr>語音版ChatGPT</vt:lpstr>
      <vt:lpstr>課程大綱</vt:lpstr>
      <vt:lpstr>提供資訊給 ChatGPT</vt:lpstr>
      <vt:lpstr>PowerPoint 簡報</vt:lpstr>
      <vt:lpstr>提供資訊給 ChatGPT</vt:lpstr>
      <vt:lpstr>換人類學習提出需求</vt:lpstr>
      <vt:lpstr>提供範例</vt:lpstr>
      <vt:lpstr>換人類學習提出需求</vt:lpstr>
      <vt:lpstr>鼓勵 ChatGPT 想一想</vt:lpstr>
      <vt:lpstr>PowerPoint 簡報</vt:lpstr>
      <vt:lpstr>用機器來找 Prompt </vt:lpstr>
      <vt:lpstr>用機器來找 Prompt </vt:lpstr>
      <vt:lpstr>拆解任務</vt:lpstr>
      <vt:lpstr>自主進行規劃</vt:lpstr>
      <vt:lpstr>ChatGPT 其實是會反省的</vt:lpstr>
      <vt:lpstr>PowerPoint 簡報</vt:lpstr>
      <vt:lpstr>PowerPoint 簡報</vt:lpstr>
      <vt:lpstr>ChatGPT 其實是會反省的</vt:lpstr>
      <vt:lpstr>ChatGPT 其實是會反省的</vt:lpstr>
      <vt:lpstr>PowerPoint 簡報</vt:lpstr>
      <vt:lpstr>讓模型彼此討論？</vt:lpstr>
      <vt:lpstr>語言模型可以使用其他工具</vt:lpstr>
      <vt:lpstr>PowerPoint 簡報</vt:lpstr>
      <vt:lpstr>PowerPoint 簡報</vt:lpstr>
      <vt:lpstr>學習更多人工智慧有關的技術</vt:lpstr>
      <vt:lpstr>PowerPoint 簡報</vt:lpstr>
      <vt:lpstr>結語：在這波 AI 浪潮如何自處</vt:lpstr>
      <vt:lpstr>一分鐘打造你的客服機器人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166</cp:revision>
  <dcterms:created xsi:type="dcterms:W3CDTF">2023-03-14T12:30:56Z</dcterms:created>
  <dcterms:modified xsi:type="dcterms:W3CDTF">2023-07-25T10:50:14Z</dcterms:modified>
</cp:coreProperties>
</file>