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2"/>
  </p:notesMasterIdLst>
  <p:sldIdLst>
    <p:sldId id="256" r:id="rId2"/>
    <p:sldId id="266" r:id="rId3"/>
    <p:sldId id="257" r:id="rId4"/>
    <p:sldId id="258" r:id="rId5"/>
    <p:sldId id="287" r:id="rId6"/>
    <p:sldId id="288" r:id="rId7"/>
    <p:sldId id="295" r:id="rId8"/>
    <p:sldId id="267" r:id="rId9"/>
    <p:sldId id="283" r:id="rId10"/>
    <p:sldId id="284" r:id="rId11"/>
    <p:sldId id="285" r:id="rId12"/>
    <p:sldId id="286" r:id="rId13"/>
    <p:sldId id="280" r:id="rId14"/>
    <p:sldId id="300" r:id="rId15"/>
    <p:sldId id="294" r:id="rId16"/>
    <p:sldId id="263" r:id="rId17"/>
    <p:sldId id="264" r:id="rId18"/>
    <p:sldId id="272" r:id="rId19"/>
    <p:sldId id="273" r:id="rId20"/>
    <p:sldId id="275" r:id="rId21"/>
    <p:sldId id="274" r:id="rId22"/>
    <p:sldId id="276" r:id="rId23"/>
    <p:sldId id="290" r:id="rId24"/>
    <p:sldId id="291" r:id="rId25"/>
    <p:sldId id="292" r:id="rId26"/>
    <p:sldId id="297" r:id="rId27"/>
    <p:sldId id="268" r:id="rId28"/>
    <p:sldId id="296" r:id="rId29"/>
    <p:sldId id="269" r:id="rId30"/>
    <p:sldId id="289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EE7D0-11C9-B842-9E6E-422AC812D4C5}" type="datetimeFigureOut">
              <a:rPr lang="en-US" smtClean="0"/>
              <a:t>12/12/12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7F8BE-E568-B24B-9261-A1C582DBB8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7F8BE-E568-B24B-9261-A1C582DBB811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2851-51FC-824E-90FC-B1DC0A3CD3EC}" type="datetimeFigureOut">
              <a:rPr lang="en-US" smtClean="0"/>
              <a:pPr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D6BE-B789-7E4A-BC0E-DB30F208C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2851-51FC-824E-90FC-B1DC0A3CD3EC}" type="datetimeFigureOut">
              <a:rPr lang="en-US" smtClean="0"/>
              <a:pPr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D6BE-B789-7E4A-BC0E-DB30F208C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2851-51FC-824E-90FC-B1DC0A3CD3EC}" type="datetimeFigureOut">
              <a:rPr lang="en-US" smtClean="0"/>
              <a:pPr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D6BE-B789-7E4A-BC0E-DB30F208C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2851-51FC-824E-90FC-B1DC0A3CD3EC}" type="datetimeFigureOut">
              <a:rPr lang="en-US" smtClean="0"/>
              <a:pPr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D6BE-B789-7E4A-BC0E-DB30F208C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2851-51FC-824E-90FC-B1DC0A3CD3EC}" type="datetimeFigureOut">
              <a:rPr lang="en-US" smtClean="0"/>
              <a:pPr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D6BE-B789-7E4A-BC0E-DB30F208C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2851-51FC-824E-90FC-B1DC0A3CD3EC}" type="datetimeFigureOut">
              <a:rPr lang="en-US" smtClean="0"/>
              <a:pPr/>
              <a:t>12/10/12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D6BE-B789-7E4A-BC0E-DB30F208C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2851-51FC-824E-90FC-B1DC0A3CD3EC}" type="datetimeFigureOut">
              <a:rPr lang="en-US" smtClean="0"/>
              <a:pPr/>
              <a:t>12/10/12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D6BE-B789-7E4A-BC0E-DB30F208C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2851-51FC-824E-90FC-B1DC0A3CD3EC}" type="datetimeFigureOut">
              <a:rPr lang="en-US" smtClean="0"/>
              <a:pPr/>
              <a:t>12/10/12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D6BE-B789-7E4A-BC0E-DB30F208C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2851-51FC-824E-90FC-B1DC0A3CD3EC}" type="datetimeFigureOut">
              <a:rPr lang="en-US" smtClean="0"/>
              <a:pPr/>
              <a:t>12/10/12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D6BE-B789-7E4A-BC0E-DB30F208C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2851-51FC-824E-90FC-B1DC0A3CD3EC}" type="datetimeFigureOut">
              <a:rPr lang="en-US" smtClean="0"/>
              <a:pPr/>
              <a:t>12/10/12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D6BE-B789-7E4A-BC0E-DB30F208C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2851-51FC-824E-90FC-B1DC0A3CD3EC}" type="datetimeFigureOut">
              <a:rPr lang="en-US" smtClean="0"/>
              <a:pPr/>
              <a:t>12/10/12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D6BE-B789-7E4A-BC0E-DB30F208C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52851-51FC-824E-90FC-B1DC0A3CD3EC}" type="datetimeFigureOut">
              <a:rPr lang="en-US" smtClean="0"/>
              <a:pPr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FD6BE-B789-7E4A-BC0E-DB30F208C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025"/>
            <a:ext cx="7772400" cy="2991426"/>
          </a:xfrm>
        </p:spPr>
        <p:txBody>
          <a:bodyPr>
            <a:noAutofit/>
          </a:bodyPr>
          <a:lstStyle/>
          <a:p>
            <a:r>
              <a:rPr lang="en-US" sz="5400" dirty="0" smtClean="0"/>
              <a:t>How to Write a (Journal) </a:t>
            </a:r>
            <a:br>
              <a:rPr lang="en-US" sz="5400" dirty="0" smtClean="0"/>
            </a:br>
            <a:r>
              <a:rPr lang="en-US" sz="5400" dirty="0" smtClean="0"/>
              <a:t>Paper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430"/>
            <a:ext cx="6400800" cy="182836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After Reading the Instructions for Authors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Don </a:t>
            </a:r>
            <a:r>
              <a:rPr lang="en-US" dirty="0" err="1" smtClean="0">
                <a:solidFill>
                  <a:schemeClr val="tx1"/>
                </a:solidFill>
              </a:rPr>
              <a:t>Ylvisaker</a:t>
            </a:r>
            <a:r>
              <a:rPr lang="en-US" dirty="0" smtClean="0">
                <a:solidFill>
                  <a:schemeClr val="tx1"/>
                </a:solidFill>
              </a:rPr>
              <a:t>, UCLA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6377" y="356260"/>
            <a:ext cx="8307623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5400" dirty="0" smtClean="0"/>
              <a:t>				  Writing</a:t>
            </a:r>
          </a:p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dirty="0" smtClean="0"/>
              <a:t>		           </a:t>
            </a:r>
            <a:r>
              <a:rPr lang="en-US" sz="3600" dirty="0" smtClean="0"/>
              <a:t>Start with the title!</a:t>
            </a:r>
            <a:endParaRPr lang="en-US" sz="44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3600" dirty="0" smtClean="0"/>
              <a:t>	Brad </a:t>
            </a:r>
            <a:r>
              <a:rPr lang="en-US" sz="3600" dirty="0" err="1" smtClean="0"/>
              <a:t>Efron</a:t>
            </a:r>
            <a:endParaRPr lang="en-US" sz="3600" dirty="0" smtClean="0"/>
          </a:p>
          <a:p>
            <a:pPr>
              <a:buNone/>
            </a:pPr>
            <a:r>
              <a:rPr lang="en-US" sz="2400" dirty="0" smtClean="0"/>
              <a:t> 	    - "</a:t>
            </a:r>
            <a:r>
              <a:rPr lang="en-US" sz="2400" dirty="0"/>
              <a:t>Better Bootstrap Confidence </a:t>
            </a:r>
            <a:r>
              <a:rPr lang="en-US" sz="2400" dirty="0" smtClean="0"/>
              <a:t>Intervals”</a:t>
            </a:r>
          </a:p>
          <a:p>
            <a:pPr>
              <a:buNone/>
            </a:pPr>
            <a:r>
              <a:rPr lang="en-US" sz="3600" dirty="0" smtClean="0"/>
              <a:t>	Ed </a:t>
            </a:r>
            <a:r>
              <a:rPr lang="en-US" sz="3600" dirty="0" err="1" smtClean="0"/>
              <a:t>Leamer</a:t>
            </a:r>
            <a:endParaRPr lang="en-US" sz="3600" dirty="0" smtClean="0"/>
          </a:p>
          <a:p>
            <a:pPr>
              <a:buNone/>
            </a:pPr>
            <a:r>
              <a:rPr lang="en-US" sz="2400" dirty="0" smtClean="0"/>
              <a:t> 	    - “Let’s Take the Con </a:t>
            </a:r>
            <a:r>
              <a:rPr lang="en-US" sz="2400" dirty="0"/>
              <a:t>O</a:t>
            </a:r>
            <a:r>
              <a:rPr lang="en-US" sz="2400" dirty="0" smtClean="0"/>
              <a:t>ut of Econometrics”</a:t>
            </a:r>
          </a:p>
          <a:p>
            <a:pPr>
              <a:buNone/>
            </a:pPr>
            <a:r>
              <a:rPr lang="en-US" sz="3600" dirty="0" smtClean="0"/>
              <a:t>	Andy </a:t>
            </a:r>
            <a:r>
              <a:rPr lang="en-US" sz="3600" dirty="0" err="1" smtClean="0"/>
              <a:t>Gelman</a:t>
            </a:r>
            <a:endParaRPr lang="en-US" sz="3600" dirty="0" smtClean="0"/>
          </a:p>
          <a:p>
            <a:pPr>
              <a:buNone/>
            </a:pPr>
            <a:r>
              <a:rPr lang="en-US" sz="2400" dirty="0" smtClean="0"/>
              <a:t> 	    - “Ethics and the statistical use of prior information”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6377" y="356260"/>
            <a:ext cx="8307623" cy="6494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5400" dirty="0" smtClean="0"/>
              <a:t>				  Writing</a:t>
            </a:r>
          </a:p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dirty="0" smtClean="0"/>
              <a:t>		          </a:t>
            </a:r>
            <a:r>
              <a:rPr lang="en-US" sz="3600" dirty="0" smtClean="0"/>
              <a:t>Start with the title!</a:t>
            </a:r>
            <a:endParaRPr lang="en-US" sz="44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</a:t>
            </a:r>
            <a:r>
              <a:rPr lang="en-US" sz="3600" dirty="0" smtClean="0"/>
              <a:t>Brad </a:t>
            </a:r>
            <a:r>
              <a:rPr lang="en-US" sz="3600" dirty="0" err="1" smtClean="0"/>
              <a:t>Efron</a:t>
            </a:r>
            <a:endParaRPr lang="en-US" sz="3600" dirty="0" smtClean="0"/>
          </a:p>
          <a:p>
            <a:pPr>
              <a:buNone/>
            </a:pPr>
            <a:r>
              <a:rPr lang="en-US" sz="2400" dirty="0" smtClean="0"/>
              <a:t> 	 - "</a:t>
            </a:r>
            <a:r>
              <a:rPr lang="en-US" sz="2400" dirty="0"/>
              <a:t>Better Bootstrap Confidence </a:t>
            </a:r>
            <a:r>
              <a:rPr lang="en-US" sz="2400" dirty="0" smtClean="0"/>
              <a:t>Intervals”</a:t>
            </a:r>
          </a:p>
          <a:p>
            <a:pPr>
              <a:buNone/>
            </a:pPr>
            <a:r>
              <a:rPr lang="en-US" sz="2400" dirty="0" smtClean="0"/>
              <a:t>   </a:t>
            </a:r>
            <a:r>
              <a:rPr lang="en-US" sz="3600" dirty="0" smtClean="0"/>
              <a:t>Ed </a:t>
            </a:r>
            <a:r>
              <a:rPr lang="en-US" sz="3600" dirty="0" err="1" smtClean="0"/>
              <a:t>Leamer</a:t>
            </a:r>
            <a:endParaRPr lang="en-US" sz="3600" dirty="0" smtClean="0"/>
          </a:p>
          <a:p>
            <a:pPr>
              <a:buNone/>
            </a:pPr>
            <a:r>
              <a:rPr lang="en-US" sz="2400" dirty="0" smtClean="0"/>
              <a:t>  	- “Let’s Take the Con </a:t>
            </a:r>
            <a:r>
              <a:rPr lang="en-US" sz="2400" dirty="0"/>
              <a:t>O</a:t>
            </a:r>
            <a:r>
              <a:rPr lang="en-US" sz="2400" dirty="0" smtClean="0"/>
              <a:t>ut of Econometrics”</a:t>
            </a:r>
          </a:p>
          <a:p>
            <a:pPr>
              <a:buNone/>
            </a:pPr>
            <a:r>
              <a:rPr lang="en-US" sz="3600" dirty="0" smtClean="0"/>
              <a:t>   Andy </a:t>
            </a:r>
            <a:r>
              <a:rPr lang="en-US" sz="3600" dirty="0" err="1" smtClean="0"/>
              <a:t>Gelman</a:t>
            </a:r>
            <a:endParaRPr lang="en-US" sz="3600" dirty="0" smtClean="0"/>
          </a:p>
          <a:p>
            <a:pPr>
              <a:buNone/>
            </a:pPr>
            <a:r>
              <a:rPr lang="en-US" sz="2400" dirty="0" smtClean="0"/>
              <a:t> 	 - “Ethics and the statistical use of prior information”</a:t>
            </a:r>
          </a:p>
          <a:p>
            <a:pPr>
              <a:buNone/>
            </a:pPr>
            <a:r>
              <a:rPr lang="en-US" sz="3600" dirty="0" smtClean="0"/>
              <a:t>   Xiao-Li </a:t>
            </a:r>
            <a:r>
              <a:rPr lang="en-US" sz="3600" dirty="0" err="1" smtClean="0"/>
              <a:t>Meng</a:t>
            </a:r>
            <a:endParaRPr lang="en-US" sz="3600" dirty="0" smtClean="0"/>
          </a:p>
          <a:p>
            <a:pPr>
              <a:buNone/>
            </a:pPr>
            <a:r>
              <a:rPr lang="en-US" sz="2400" dirty="0" smtClean="0"/>
              <a:t>  	- “Statistics Departments:  Time for a Second Divorce?”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167" y="944863"/>
            <a:ext cx="763674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				How to Write</a:t>
            </a:r>
          </a:p>
          <a:p>
            <a:r>
              <a:rPr lang="en-US" dirty="0" smtClean="0"/>
              <a:t> 		</a:t>
            </a:r>
            <a:r>
              <a:rPr lang="en-US" sz="3600" dirty="0" smtClean="0"/>
              <a:t>Keep it short and to the point!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                  </a:t>
            </a:r>
          </a:p>
          <a:p>
            <a:endParaRPr lang="en-US" sz="3600" dirty="0" smtClean="0"/>
          </a:p>
          <a:p>
            <a:r>
              <a:rPr lang="en-US" sz="3600" dirty="0" smtClean="0"/>
              <a:t>				How short is short?</a:t>
            </a:r>
          </a:p>
          <a:p>
            <a:r>
              <a:rPr lang="en-US" sz="3600" dirty="0" smtClean="0"/>
              <a:t>			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9561" y="611517"/>
            <a:ext cx="7995741" cy="6483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/>
              <a:t>Lengths of published papers in </a:t>
            </a:r>
            <a:r>
              <a:rPr lang="en-US" sz="3200" i="1" dirty="0" err="1" smtClean="0"/>
              <a:t>Statistica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Sinica</a:t>
            </a:r>
            <a:endParaRPr lang="en-US" sz="3200" dirty="0" smtClean="0"/>
          </a:p>
          <a:p>
            <a:endParaRPr lang="en-US" dirty="0" smtClean="0"/>
          </a:p>
          <a:p>
            <a:r>
              <a:rPr lang="en-US" sz="2000" dirty="0" smtClean="0"/>
              <a:t>If we look at the median number of pages over a year’s volume, we find:</a:t>
            </a:r>
          </a:p>
          <a:p>
            <a:endParaRPr lang="en-US" dirty="0" smtClean="0"/>
          </a:p>
          <a:p>
            <a:r>
              <a:rPr lang="en-US" dirty="0" smtClean="0"/>
              <a:t>			       		 </a:t>
            </a:r>
            <a:r>
              <a:rPr lang="en-US" sz="2400" dirty="0" smtClean="0"/>
              <a:t>Year       </a:t>
            </a:r>
            <a:r>
              <a:rPr lang="en-US" dirty="0" smtClean="0"/>
              <a:t>   </a:t>
            </a:r>
            <a:r>
              <a:rPr lang="en-US" sz="2400" dirty="0" smtClean="0"/>
              <a:t>Median </a:t>
            </a:r>
          </a:p>
          <a:p>
            <a:r>
              <a:rPr lang="en-US" dirty="0" smtClean="0"/>
              <a:t>                  			  1996		   16</a:t>
            </a:r>
          </a:p>
          <a:p>
            <a:r>
              <a:rPr lang="en-US" dirty="0" smtClean="0"/>
              <a:t>					  1997	 	   17</a:t>
            </a: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						  2001		   17</a:t>
            </a:r>
          </a:p>
          <a:p>
            <a:pPr marL="342900" indent="-342900"/>
            <a:r>
              <a:rPr lang="en-US" dirty="0" smtClean="0"/>
              <a:t>						  2002		   18</a:t>
            </a: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						  2006	            19		   </a:t>
            </a:r>
          </a:p>
          <a:p>
            <a:pPr marL="342900" indent="-342900"/>
            <a:r>
              <a:rPr lang="en-US" dirty="0" smtClean="0"/>
              <a:t>						  2007		   20</a:t>
            </a: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						  2011	            23</a:t>
            </a:r>
          </a:p>
          <a:p>
            <a:pPr marL="342900" indent="-342900"/>
            <a:r>
              <a:rPr lang="en-US" dirty="0" smtClean="0"/>
              <a:t>						  2012	            24</a:t>
            </a:r>
          </a:p>
          <a:p>
            <a:pPr marL="342900" indent="-342900">
              <a:buAutoNum type="arabicPlain" startAt="1996"/>
            </a:pPr>
            <a:endParaRPr lang="en-US" dirty="0" smtClean="0"/>
          </a:p>
          <a:p>
            <a:pPr marL="342900" indent="-342900">
              <a:buAutoNum type="arabicPlain" startAt="1997"/>
            </a:pPr>
            <a:endParaRPr lang="en-US" dirty="0"/>
          </a:p>
          <a:p>
            <a:pPr marL="342900" indent="-342900">
              <a:buAutoNum type="arabicPlain" startAt="1997"/>
            </a:pPr>
            <a:endParaRPr lang="en-US" dirty="0" smtClean="0"/>
          </a:p>
          <a:p>
            <a:pPr marL="342900" indent="-342900">
              <a:buAutoNum type="arabicPlain" startAt="1996"/>
            </a:pP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9561" y="453529"/>
            <a:ext cx="799574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				</a:t>
            </a:r>
            <a:r>
              <a:rPr lang="en-US" dirty="0" smtClean="0"/>
              <a:t>	</a:t>
            </a:r>
          </a:p>
          <a:p>
            <a:pPr marL="342900" indent="-342900"/>
            <a:endParaRPr lang="en-US" sz="2000" dirty="0" smtClean="0"/>
          </a:p>
          <a:p>
            <a:pPr marL="342900" indent="-342900"/>
            <a:r>
              <a:rPr lang="en-US" sz="2800" dirty="0" smtClean="0"/>
              <a:t> </a:t>
            </a:r>
            <a:endParaRPr lang="en-US" sz="2800" i="1" dirty="0" smtClean="0"/>
          </a:p>
          <a:p>
            <a:pPr marL="342900" indent="-342900">
              <a:buAutoNum type="arabicPlain" startAt="1996"/>
            </a:pPr>
            <a:endParaRPr lang="en-US" dirty="0" smtClean="0"/>
          </a:p>
          <a:p>
            <a:pPr marL="342900" indent="-342900">
              <a:buAutoNum type="arabicPlain" startAt="1997"/>
            </a:pPr>
            <a:endParaRPr lang="en-US" dirty="0"/>
          </a:p>
          <a:p>
            <a:pPr marL="342900" indent="-342900">
              <a:buAutoNum type="arabicPlain" startAt="1997"/>
            </a:pPr>
            <a:endParaRPr lang="en-US" dirty="0" smtClean="0"/>
          </a:p>
          <a:p>
            <a:pPr marL="342900" indent="-342900">
              <a:buAutoNum type="arabicPlain" startAt="1996"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99680" y="335281"/>
          <a:ext cx="7372507" cy="6522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9622"/>
                <a:gridCol w="1410933"/>
                <a:gridCol w="1431770"/>
                <a:gridCol w="1120182"/>
              </a:tblGrid>
              <a:tr h="2127053">
                <a:tc>
                  <a:txBody>
                    <a:bodyPr/>
                    <a:lstStyle/>
                    <a:p>
                      <a:endParaRPr lang="en-US" sz="3600" dirty="0" smtClean="0"/>
                    </a:p>
                    <a:p>
                      <a:r>
                        <a:rPr lang="en-US" sz="3600" dirty="0" smtClean="0"/>
                        <a:t>Journal/Year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 smtClean="0"/>
                    </a:p>
                    <a:p>
                      <a:r>
                        <a:rPr lang="en-US" sz="3600" dirty="0" smtClean="0"/>
                        <a:t> 1981</a:t>
                      </a:r>
                    </a:p>
                    <a:p>
                      <a:endParaRPr lang="en-US" sz="3600" dirty="0" smtClean="0"/>
                    </a:p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 smtClean="0"/>
                    </a:p>
                    <a:p>
                      <a:r>
                        <a:rPr lang="en-US" sz="3600" dirty="0" smtClean="0"/>
                        <a:t> 1996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 smtClean="0"/>
                    </a:p>
                    <a:p>
                      <a:r>
                        <a:rPr lang="en-US" sz="3600" dirty="0" smtClean="0"/>
                        <a:t>2011</a:t>
                      </a:r>
                      <a:endParaRPr lang="en-US" sz="3600" dirty="0"/>
                    </a:p>
                  </a:txBody>
                  <a:tcPr/>
                </a:tc>
              </a:tr>
              <a:tr h="1389675">
                <a:tc>
                  <a:txBody>
                    <a:bodyPr/>
                    <a:lstStyle/>
                    <a:p>
                      <a:endParaRPr lang="en-US" sz="2800" b="0" i="1" dirty="0" smtClean="0"/>
                    </a:p>
                    <a:p>
                      <a:r>
                        <a:rPr lang="en-US" sz="2800" b="0" i="1" dirty="0" smtClean="0"/>
                        <a:t>Annals</a:t>
                      </a:r>
                      <a:r>
                        <a:rPr lang="en-US" sz="2800" b="0" i="1" baseline="0" dirty="0" smtClean="0"/>
                        <a:t> of Statistics</a:t>
                      </a:r>
                      <a:endParaRPr lang="en-US" sz="2800" b="0" i="1" dirty="0" smtClean="0"/>
                    </a:p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</a:t>
                      </a:r>
                    </a:p>
                    <a:p>
                      <a:r>
                        <a:rPr lang="en-US" sz="2800" dirty="0" smtClean="0"/>
                        <a:t>    10 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</a:t>
                      </a:r>
                    </a:p>
                    <a:p>
                      <a:r>
                        <a:rPr lang="en-US" sz="2800" dirty="0" smtClean="0"/>
                        <a:t>    18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</a:t>
                      </a:r>
                    </a:p>
                    <a:p>
                      <a:r>
                        <a:rPr lang="en-US" sz="2800" dirty="0" smtClean="0"/>
                        <a:t>     28</a:t>
                      </a:r>
                      <a:endParaRPr lang="en-US" sz="2800" dirty="0"/>
                    </a:p>
                  </a:txBody>
                  <a:tcPr/>
                </a:tc>
              </a:tr>
              <a:tr h="1276232">
                <a:tc>
                  <a:txBody>
                    <a:bodyPr/>
                    <a:lstStyle/>
                    <a:p>
                      <a:endParaRPr lang="en-US" sz="2800" b="0" i="1" dirty="0" smtClean="0"/>
                    </a:p>
                    <a:p>
                      <a:r>
                        <a:rPr lang="en-US" sz="2800" b="0" i="1" dirty="0" smtClean="0"/>
                        <a:t>JRSS</a:t>
                      </a:r>
                      <a:r>
                        <a:rPr lang="en-US" sz="2800" b="0" i="1" baseline="0" dirty="0" smtClean="0"/>
                        <a:t> B</a:t>
                      </a:r>
                      <a:endParaRPr lang="en-US" sz="2800" b="0" i="1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 smtClean="0"/>
                    </a:p>
                    <a:p>
                      <a:r>
                        <a:rPr lang="en-US" sz="2800" dirty="0" smtClean="0"/>
                        <a:t>      </a:t>
                      </a:r>
                    </a:p>
                    <a:p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</a:t>
                      </a:r>
                    </a:p>
                    <a:p>
                      <a:r>
                        <a:rPr lang="en-US" sz="2800" dirty="0" smtClean="0"/>
                        <a:t>    14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 smtClean="0"/>
                    </a:p>
                    <a:p>
                      <a:r>
                        <a:rPr lang="en-US" sz="2800" dirty="0" smtClean="0"/>
                        <a:t>     22</a:t>
                      </a:r>
                      <a:endParaRPr lang="en-US" sz="2800" dirty="0"/>
                    </a:p>
                  </a:txBody>
                  <a:tcPr/>
                </a:tc>
              </a:tr>
              <a:tr h="1276232">
                <a:tc>
                  <a:txBody>
                    <a:bodyPr/>
                    <a:lstStyle/>
                    <a:p>
                      <a:endParaRPr lang="en-US" sz="2800" b="0" i="1" dirty="0" smtClean="0"/>
                    </a:p>
                    <a:p>
                      <a:r>
                        <a:rPr lang="en-US" sz="2800" b="0" i="1" dirty="0" err="1" smtClean="0"/>
                        <a:t>Statistica</a:t>
                      </a:r>
                      <a:r>
                        <a:rPr lang="en-US" sz="2800" b="0" i="1" dirty="0" smtClean="0"/>
                        <a:t> </a:t>
                      </a:r>
                      <a:r>
                        <a:rPr lang="en-US" sz="2800" b="0" i="1" dirty="0" err="1" smtClean="0"/>
                        <a:t>Sinica</a:t>
                      </a:r>
                      <a:endParaRPr lang="en-US" sz="2800" b="0" i="1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 smtClean="0"/>
                    </a:p>
                    <a:p>
                      <a:r>
                        <a:rPr lang="en-US" sz="2800" dirty="0" smtClean="0"/>
                        <a:t>     16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 smtClean="0"/>
                    </a:p>
                    <a:p>
                      <a:r>
                        <a:rPr lang="en-US" sz="2800" dirty="0" smtClean="0"/>
                        <a:t>     23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718" y="944863"/>
            <a:ext cx="835619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				How to Write</a:t>
            </a:r>
          </a:p>
          <a:p>
            <a:r>
              <a:rPr lang="en-US" dirty="0" smtClean="0"/>
              <a:t> 		</a:t>
            </a:r>
            <a:r>
              <a:rPr lang="en-US" sz="3600" dirty="0" smtClean="0"/>
              <a:t>Keep it short and to the point!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          </a:t>
            </a:r>
          </a:p>
          <a:p>
            <a:endParaRPr lang="en-US" sz="3600" dirty="0" smtClean="0"/>
          </a:p>
          <a:p>
            <a:r>
              <a:rPr lang="en-US" sz="3600" dirty="0" smtClean="0"/>
              <a:t> Some words and phrases can be omitted!</a:t>
            </a:r>
          </a:p>
          <a:p>
            <a:r>
              <a:rPr lang="en-US" sz="3600" dirty="0" smtClean="0"/>
              <a:t>			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8562" y="201364"/>
            <a:ext cx="8229600" cy="5924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 few specifics</a:t>
            </a:r>
            <a:endParaRPr lang="en-US" sz="44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dirty="0" smtClean="0"/>
              <a:t>Borrowing from Andy </a:t>
            </a:r>
            <a:r>
              <a:rPr lang="en-US" dirty="0" err="1" smtClean="0"/>
              <a:t>Gelman</a:t>
            </a:r>
            <a:r>
              <a:rPr lang="en-US" dirty="0" smtClean="0"/>
              <a:t> – remove all</a:t>
            </a:r>
          </a:p>
          <a:p>
            <a:pPr>
              <a:buNone/>
            </a:pPr>
            <a:r>
              <a:rPr lang="en-US" dirty="0" err="1" smtClean="0"/>
              <a:t>contentless</a:t>
            </a:r>
            <a:r>
              <a:rPr lang="en-US" dirty="0" smtClean="0"/>
              <a:t> words and phrases, such as: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“Of course” - “Note that” - “Interestingly” - “very” - “nice” - “We can see that” - “It is important to note that”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7959" y="203839"/>
            <a:ext cx="7651298" cy="7294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dirty="0" smtClean="0"/>
              <a:t>I would add:</a:t>
            </a:r>
          </a:p>
          <a:p>
            <a:pPr>
              <a:buNone/>
            </a:pPr>
            <a:r>
              <a:rPr lang="en-US" sz="3600" dirty="0" smtClean="0"/>
              <a:t>  - “Let us”</a:t>
            </a:r>
          </a:p>
          <a:p>
            <a:pPr>
              <a:buNone/>
            </a:pPr>
            <a:r>
              <a:rPr lang="en-US" sz="3600" dirty="0" smtClean="0"/>
              <a:t>  - “Real-life” </a:t>
            </a:r>
          </a:p>
          <a:p>
            <a:pPr>
              <a:buNone/>
            </a:pPr>
            <a:r>
              <a:rPr lang="en-US" sz="3600" dirty="0" smtClean="0"/>
              <a:t>And suggest light use of:</a:t>
            </a:r>
          </a:p>
          <a:p>
            <a:pPr>
              <a:buNone/>
            </a:pPr>
            <a:r>
              <a:rPr lang="en-US" sz="3600" dirty="0" smtClean="0"/>
              <a:t>  - “Recall that”</a:t>
            </a:r>
          </a:p>
          <a:p>
            <a:pPr>
              <a:buNone/>
            </a:pPr>
            <a:r>
              <a:rPr lang="en-US" sz="3600" dirty="0" smtClean="0"/>
              <a:t>  - “Becomes”</a:t>
            </a:r>
          </a:p>
          <a:p>
            <a:pPr>
              <a:buNone/>
            </a:pPr>
            <a:r>
              <a:rPr lang="en-US" sz="3600" dirty="0" smtClean="0"/>
              <a:t>  - “The following”</a:t>
            </a:r>
          </a:p>
          <a:p>
            <a:pPr>
              <a:buNone/>
            </a:pPr>
            <a:r>
              <a:rPr lang="en-US" sz="3600" dirty="0" smtClean="0"/>
              <a:t>  - “That is”*</a:t>
            </a:r>
          </a:p>
          <a:p>
            <a:pPr>
              <a:buNone/>
            </a:pPr>
            <a:r>
              <a:rPr lang="en-US" sz="3600" dirty="0" smtClean="0"/>
              <a:t>  - “Define”*</a:t>
            </a:r>
          </a:p>
          <a:p>
            <a:pPr>
              <a:buNone/>
            </a:pPr>
            <a:r>
              <a:rPr lang="en-US" sz="3600" dirty="0" smtClean="0"/>
              <a:t>  - “May” </a:t>
            </a:r>
          </a:p>
          <a:p>
            <a:pPr>
              <a:buNone/>
            </a:pPr>
            <a:r>
              <a:rPr lang="en-US" sz="3600" dirty="0" smtClean="0"/>
              <a:t>  - “Will”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167" y="944863"/>
            <a:ext cx="76367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				How to Write</a:t>
            </a:r>
          </a:p>
          <a:p>
            <a:r>
              <a:rPr lang="en-US" dirty="0" smtClean="0"/>
              <a:t> 		</a:t>
            </a:r>
            <a:r>
              <a:rPr lang="en-US" sz="3600" dirty="0" smtClean="0"/>
              <a:t>Keep it short and to the point!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			   Write short sentences!</a:t>
            </a:r>
          </a:p>
          <a:p>
            <a:r>
              <a:rPr lang="en-US" sz="3600" dirty="0" smtClean="0"/>
              <a:t>				  Use plain language!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02061" y="1332102"/>
            <a:ext cx="242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9748" y="940796"/>
            <a:ext cx="806672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For notational simplicity, we shall drop the subscript A such that </a:t>
            </a:r>
            <a:r>
              <a:rPr lang="en-US" sz="3200" dirty="0" err="1" smtClean="0"/>
              <a:t>f</a:t>
            </a:r>
            <a:r>
              <a:rPr lang="en-US" sz="3200" dirty="0" smtClean="0"/>
              <a:t> always refers to the derivative with the maximum order in A.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0747" y="387239"/>
            <a:ext cx="84721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smtClean="0"/>
              <a:t>	     </a:t>
            </a:r>
            <a:r>
              <a:rPr lang="en-US" sz="5400" dirty="0" smtClean="0"/>
              <a:t>            Writing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3600" dirty="0" smtClean="0"/>
              <a:t>        Have something to say?</a:t>
            </a:r>
          </a:p>
          <a:p>
            <a:pPr>
              <a:buNone/>
            </a:pPr>
            <a:r>
              <a:rPr lang="en-US" sz="3600" dirty="0" smtClean="0"/>
              <a:t>		     If so, want people to read it?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02061" y="1332102"/>
            <a:ext cx="242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8397" y="799675"/>
            <a:ext cx="80667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For notational simplicity, we shall drop the subscript A such that </a:t>
            </a:r>
            <a:r>
              <a:rPr lang="en-US" sz="3200" dirty="0" err="1" smtClean="0"/>
              <a:t>f</a:t>
            </a:r>
            <a:r>
              <a:rPr lang="en-US" sz="3200" dirty="0" smtClean="0"/>
              <a:t> always refers to the derivative with the maximum order in A.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For simplicity, we drop the subscript A from </a:t>
            </a:r>
            <a:r>
              <a:rPr lang="en-US" sz="3200" dirty="0" err="1" smtClean="0"/>
              <a:t>f</a:t>
            </a:r>
            <a:r>
              <a:rPr lang="en-US" sz="3200" baseline="-25000" dirty="0" err="1" smtClean="0"/>
              <a:t>A</a:t>
            </a:r>
            <a:r>
              <a:rPr lang="en-US" sz="3200" dirty="0" smtClean="0"/>
              <a:t>.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1208" y="836436"/>
            <a:ext cx="814112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However, such assumption may not be always realistic because (the variables) are vulnerable to the presence of outlying observations.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6980" y="836436"/>
            <a:ext cx="8177907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However, such assumption may not be always realistic because (the variables) are vulnerable to the presence of outlying observations.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However</a:t>
            </a:r>
            <a:r>
              <a:rPr lang="en-US" sz="3200" dirty="0" smtClean="0"/>
              <a:t>, this is not always realistic because of outlying observations.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167" y="944863"/>
            <a:ext cx="763674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				How to Write</a:t>
            </a:r>
          </a:p>
          <a:p>
            <a:r>
              <a:rPr lang="en-US" dirty="0" smtClean="0"/>
              <a:t> 		</a:t>
            </a:r>
            <a:r>
              <a:rPr lang="en-US" sz="3600" dirty="0" smtClean="0"/>
              <a:t>Keep it short and to the point!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			      </a:t>
            </a:r>
          </a:p>
          <a:p>
            <a:r>
              <a:rPr lang="en-US" sz="3600" dirty="0" smtClean="0"/>
              <a:t>				   Omit some text!</a:t>
            </a:r>
          </a:p>
          <a:p>
            <a:r>
              <a:rPr lang="en-US" sz="3600" dirty="0" smtClean="0"/>
              <a:t>				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857" y="691225"/>
            <a:ext cx="8392383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Omit extraneous  text! </a:t>
            </a:r>
          </a:p>
          <a:p>
            <a:endParaRPr lang="en-US" sz="3200" dirty="0" smtClean="0"/>
          </a:p>
          <a:p>
            <a:r>
              <a:rPr lang="en-US" sz="3200" strike="sngStrike" dirty="0" smtClean="0"/>
              <a:t>“For a ____ random vector we establish the following proposition which is important for our further research.”</a:t>
            </a:r>
          </a:p>
          <a:p>
            <a:endParaRPr lang="en-US" sz="3200" dirty="0" smtClean="0"/>
          </a:p>
          <a:p>
            <a:r>
              <a:rPr lang="en-US" sz="3200" dirty="0" smtClean="0"/>
              <a:t>“The extensions to arbitrary censoring are immediate.  </a:t>
            </a:r>
            <a:r>
              <a:rPr lang="en-US" sz="3200" strike="sngStrike" dirty="0" smtClean="0"/>
              <a:t>For example . . . </a:t>
            </a:r>
          </a:p>
          <a:p>
            <a:endParaRPr lang="en-US" sz="3200" dirty="0" smtClean="0"/>
          </a:p>
          <a:p>
            <a:r>
              <a:rPr lang="en-US" sz="3200" strike="sngStrike" dirty="0" smtClean="0"/>
              <a:t>“We first introduce some necessary notation for the theorem below.”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877" y="799674"/>
            <a:ext cx="8846124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trike="sngStrike" dirty="0" smtClean="0"/>
              <a:t>“This theorem is very useful and crucial when we derive the rate of convergence for the above MLE in Section 3.4.” </a:t>
            </a:r>
          </a:p>
          <a:p>
            <a:endParaRPr lang="en-US" sz="3200" dirty="0" smtClean="0"/>
          </a:p>
          <a:p>
            <a:r>
              <a:rPr lang="en-US" sz="3200" strike="sngStrike" dirty="0" smtClean="0"/>
              <a:t>“The following corollary establishes the asymptotic properties of the estimator based on (10).”</a:t>
            </a:r>
          </a:p>
          <a:p>
            <a:endParaRPr lang="en-US" sz="3200" dirty="0" smtClean="0"/>
          </a:p>
          <a:p>
            <a:r>
              <a:rPr lang="en-US" sz="3200" dirty="0" smtClean="0"/>
              <a:t>“We show that </a:t>
            </a:r>
            <a:r>
              <a:rPr lang="en-US" sz="3200" b="1" strike="sngStrike" dirty="0" smtClean="0"/>
              <a:t>XXX</a:t>
            </a:r>
            <a:r>
              <a:rPr lang="en-US" sz="3200" strike="sngStrike" dirty="0" smtClean="0"/>
              <a:t> can be represented by a quadratic term plus a remainder with order o</a:t>
            </a:r>
            <a:r>
              <a:rPr lang="en-US" sz="3200" strike="sngStrike" baseline="-25000" dirty="0" smtClean="0"/>
              <a:t>p</a:t>
            </a:r>
            <a:r>
              <a:rPr lang="en-US" sz="3200" strike="sngStrike" dirty="0" smtClean="0"/>
              <a:t>(1), that is, </a:t>
            </a:r>
            <a:r>
              <a:rPr lang="en-US" sz="3200" dirty="0" smtClean="0"/>
              <a:t> </a:t>
            </a:r>
            <a:r>
              <a:rPr lang="en-US" sz="3200" b="1" dirty="0" smtClean="0"/>
              <a:t>XXX</a:t>
            </a:r>
            <a:r>
              <a:rPr lang="en-US" sz="3200" dirty="0" smtClean="0"/>
              <a:t> = ____.”</a:t>
            </a:r>
            <a:endParaRPr lang="en-US" sz="3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5751" y="736956"/>
            <a:ext cx="76350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 Taken together, in the words of a       			      writing instructor: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200" dirty="0" smtClean="0"/>
              <a:t>  	“Each sentence, each word, must pass this     	test:  does the reader need to know this?”  </a:t>
            </a:r>
            <a:endParaRPr lang="en-US" sz="3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2469" y="712519"/>
            <a:ext cx="7171158" cy="5139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		      How to Write</a:t>
            </a:r>
          </a:p>
          <a:p>
            <a:endParaRPr lang="en-US" dirty="0" smtClean="0"/>
          </a:p>
          <a:p>
            <a:r>
              <a:rPr lang="en-US" sz="3600" dirty="0" smtClean="0"/>
              <a:t>          Keep it short and to the point!</a:t>
            </a:r>
          </a:p>
          <a:p>
            <a:endParaRPr lang="en-US" sz="3600" dirty="0" smtClean="0"/>
          </a:p>
          <a:p>
            <a:r>
              <a:rPr lang="en-US" sz="3600" dirty="0" smtClean="0"/>
              <a:t>	             Some suggestions</a:t>
            </a:r>
            <a:endParaRPr lang="en-US" sz="2400" dirty="0" smtClean="0"/>
          </a:p>
          <a:p>
            <a:endParaRPr lang="en-US" sz="2000" dirty="0" smtClean="0"/>
          </a:p>
          <a:p>
            <a:r>
              <a:rPr lang="en-US" sz="2400" dirty="0" smtClean="0"/>
              <a:t>	</a:t>
            </a:r>
            <a:r>
              <a:rPr lang="en-US" sz="3200" dirty="0" smtClean="0"/>
              <a:t>Treat space as a scarce commodity!</a:t>
            </a:r>
          </a:p>
          <a:p>
            <a:r>
              <a:rPr lang="en-US" sz="3200" dirty="0" smtClean="0"/>
              <a:t>	Limit the discussion to your work!</a:t>
            </a:r>
          </a:p>
          <a:p>
            <a:r>
              <a:rPr lang="en-US" sz="3200" dirty="0" smtClean="0"/>
              <a:t>	Limit references to the directly relevant!</a:t>
            </a:r>
          </a:p>
          <a:p>
            <a:r>
              <a:rPr lang="en-US" sz="3200" dirty="0" smtClean="0"/>
              <a:t>	Reference rather than repeat results!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2469" y="712519"/>
            <a:ext cx="7171158" cy="6309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		      How to Write</a:t>
            </a:r>
          </a:p>
          <a:p>
            <a:endParaRPr lang="en-US" dirty="0" smtClean="0"/>
          </a:p>
          <a:p>
            <a:r>
              <a:rPr lang="en-US" sz="3600" dirty="0" smtClean="0"/>
              <a:t>          Keep it short and to the point!</a:t>
            </a:r>
          </a:p>
          <a:p>
            <a:endParaRPr lang="en-US" sz="3600" dirty="0" smtClean="0"/>
          </a:p>
          <a:p>
            <a:r>
              <a:rPr lang="en-US" sz="3600" dirty="0" smtClean="0"/>
              <a:t>	             Further suggestions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3200" dirty="0" smtClean="0"/>
              <a:t>  Number and display only as necessary!</a:t>
            </a:r>
          </a:p>
          <a:p>
            <a:r>
              <a:rPr lang="en-US" sz="3200" dirty="0" smtClean="0"/>
              <a:t>  Keep assumptions and theorems short!</a:t>
            </a:r>
          </a:p>
          <a:p>
            <a:r>
              <a:rPr lang="en-US" sz="3200" dirty="0" smtClean="0"/>
              <a:t>  Keep asides to a minimum!             </a:t>
            </a:r>
          </a:p>
          <a:p>
            <a:r>
              <a:rPr lang="en-US" sz="3200" dirty="0" smtClean="0"/>
              <a:t>  (Simulations </a:t>
            </a:r>
            <a:r>
              <a:rPr lang="en-US" sz="3200" u="sng" dirty="0" smtClean="0"/>
              <a:t>were</a:t>
            </a:r>
            <a:r>
              <a:rPr lang="en-US" sz="3200" dirty="0" smtClean="0"/>
              <a:t> carried out!)</a:t>
            </a:r>
          </a:p>
          <a:p>
            <a:endParaRPr lang="en-US" sz="2400" dirty="0" smtClean="0"/>
          </a:p>
          <a:p>
            <a:endParaRPr lang="en-US" sz="2000" dirty="0" smtClean="0"/>
          </a:p>
          <a:p>
            <a:r>
              <a:rPr lang="en-US" sz="2400" dirty="0" smtClean="0"/>
              <a:t>	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5952" y="356260"/>
            <a:ext cx="8435402" cy="7109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5400" dirty="0" smtClean="0"/>
              <a:t>						Writing</a:t>
            </a:r>
          </a:p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dirty="0" smtClean="0"/>
              <a:t>			          </a:t>
            </a:r>
            <a:r>
              <a:rPr lang="en-US" sz="3600" dirty="0" smtClean="0"/>
              <a:t>Some general advice</a:t>
            </a:r>
          </a:p>
          <a:p>
            <a:pPr>
              <a:buNone/>
            </a:pPr>
            <a:r>
              <a:rPr lang="en-US" sz="2400" dirty="0" smtClean="0"/>
              <a:t>		</a:t>
            </a:r>
          </a:p>
          <a:p>
            <a:pPr>
              <a:buNone/>
            </a:pPr>
            <a:r>
              <a:rPr lang="en-US" sz="2400" dirty="0" smtClean="0"/>
              <a:t>      Respect the reader’s ability to think, to read, to recall!</a:t>
            </a:r>
          </a:p>
          <a:p>
            <a:pPr>
              <a:buNone/>
            </a:pPr>
            <a:r>
              <a:rPr lang="en-US" sz="2400" dirty="0" smtClean="0"/>
              <a:t>		- Repetition gets boring, Repetition gets boring, . . .	</a:t>
            </a:r>
          </a:p>
          <a:p>
            <a:pPr>
              <a:buNone/>
            </a:pPr>
            <a:r>
              <a:rPr lang="en-US" sz="2400" dirty="0" smtClean="0"/>
              <a:t>			- cf. Abstract to Introduction to Conclusion</a:t>
            </a:r>
          </a:p>
          <a:p>
            <a:pPr>
              <a:buNone/>
            </a:pPr>
            <a:r>
              <a:rPr lang="en-US" sz="2400" dirty="0" smtClean="0"/>
              <a:t>		- Most readers know some literature!</a:t>
            </a:r>
          </a:p>
          <a:p>
            <a:pPr>
              <a:buNone/>
            </a:pPr>
            <a:r>
              <a:rPr lang="en-US" sz="2400" dirty="0" smtClean="0"/>
              <a:t>	Stick to your story! </a:t>
            </a:r>
          </a:p>
          <a:p>
            <a:pPr>
              <a:buNone/>
            </a:pPr>
            <a:r>
              <a:rPr lang="en-US" sz="2400" dirty="0" smtClean="0"/>
              <a:t>		- Don’t dwell on the shortcomings of other procedures!</a:t>
            </a:r>
          </a:p>
          <a:p>
            <a:pPr>
              <a:buNone/>
            </a:pPr>
            <a:r>
              <a:rPr lang="en-US" sz="2400" dirty="0" smtClean="0"/>
              <a:t>		- Let the reader judge yours!</a:t>
            </a:r>
          </a:p>
          <a:p>
            <a:pPr>
              <a:buNone/>
            </a:pPr>
            <a:r>
              <a:rPr lang="en-US" sz="2400" dirty="0" smtClean="0"/>
              <a:t>		- Avoid unnecessary excursions!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Consider the Supplementary Materials option!</a:t>
            </a:r>
          </a:p>
          <a:p>
            <a:pPr>
              <a:buNone/>
            </a:pPr>
            <a:r>
              <a:rPr lang="en-US" sz="2400" dirty="0" smtClean="0"/>
              <a:t>		</a:t>
            </a:r>
          </a:p>
          <a:p>
            <a:pPr>
              <a:buNone/>
            </a:pPr>
            <a:r>
              <a:rPr lang="en-US" sz="2400" dirty="0" smtClean="0"/>
              <a:t>			</a:t>
            </a:r>
          </a:p>
          <a:p>
            <a:pPr>
              <a:buNone/>
            </a:pPr>
            <a:r>
              <a:rPr lang="en-US" sz="2400" dirty="0" smtClean="0"/>
              <a:t>		   </a:t>
            </a:r>
          </a:p>
          <a:p>
            <a:pPr>
              <a:buNone/>
            </a:pPr>
            <a:r>
              <a:rPr lang="en-US" sz="3600" dirty="0" smtClean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06503" y="1734830"/>
            <a:ext cx="1846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80142" y="479425"/>
            <a:ext cx="8229600" cy="564673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5400" dirty="0" smtClean="0"/>
              <a:t>							 Writing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		        Have something to say?</a:t>
            </a:r>
          </a:p>
          <a:p>
            <a:pPr>
              <a:buNone/>
            </a:pPr>
            <a:r>
              <a:rPr lang="en-US" sz="3600" dirty="0" smtClean="0"/>
              <a:t>			     If so, want people to read it? </a:t>
            </a:r>
          </a:p>
          <a:p>
            <a:pPr>
              <a:buNone/>
            </a:pPr>
            <a:r>
              <a:rPr lang="en-US" sz="3600" dirty="0" smtClean="0"/>
              <a:t>					  </a:t>
            </a:r>
          </a:p>
          <a:p>
            <a:pPr>
              <a:buNone/>
            </a:pPr>
            <a:r>
              <a:rPr lang="en-US" sz="3600" dirty="0" smtClean="0"/>
              <a:t>			</a:t>
            </a:r>
          </a:p>
          <a:p>
            <a:pPr>
              <a:buNone/>
            </a:pPr>
            <a:r>
              <a:rPr lang="en-US" sz="3600" dirty="0" smtClean="0"/>
              <a:t>		  			   </a:t>
            </a:r>
            <a:r>
              <a:rPr lang="en-US" sz="5400" dirty="0" smtClean="0"/>
              <a:t>How to Write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		   Keep it short and to the point!</a:t>
            </a:r>
          </a:p>
          <a:p>
            <a:pPr>
              <a:buNone/>
            </a:pPr>
            <a:r>
              <a:rPr lang="en-US" sz="3600" dirty="0" smtClean="0"/>
              <a:t>							(Say it well!)</a:t>
            </a:r>
          </a:p>
          <a:p>
            <a:pPr>
              <a:buNone/>
            </a:pPr>
            <a:r>
              <a:rPr lang="en-US" sz="3600" dirty="0" smtClean="0"/>
              <a:t>							</a:t>
            </a:r>
            <a:endParaRPr lang="en-US" sz="36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8218" y="1157401"/>
            <a:ext cx="7237879" cy="5047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Rethink text as to content</a:t>
            </a:r>
          </a:p>
          <a:p>
            <a:r>
              <a:rPr lang="en-US" sz="2400" dirty="0" smtClean="0"/>
              <a:t>			     (during and after writing it)</a:t>
            </a:r>
          </a:p>
          <a:p>
            <a:endParaRPr lang="en-US" sz="2400" dirty="0" smtClean="0"/>
          </a:p>
          <a:p>
            <a:r>
              <a:rPr lang="en-US" sz="4400" dirty="0"/>
              <a:t>R</a:t>
            </a:r>
            <a:r>
              <a:rPr lang="en-US" sz="4400" dirty="0" smtClean="0"/>
              <a:t>ead text aloud for its cadence</a:t>
            </a:r>
          </a:p>
          <a:p>
            <a:r>
              <a:rPr lang="en-US" sz="2800" dirty="0" smtClean="0"/>
              <a:t>         (under your breath, if out in public)</a:t>
            </a:r>
          </a:p>
          <a:p>
            <a:endParaRPr lang="en-US" sz="2800" dirty="0" smtClean="0"/>
          </a:p>
          <a:p>
            <a:r>
              <a:rPr lang="en-US" sz="4400" dirty="0" smtClean="0"/>
              <a:t>Recruit a writing referee</a:t>
            </a:r>
            <a:endParaRPr lang="en-US" sz="2400" dirty="0" smtClean="0"/>
          </a:p>
          <a:p>
            <a:r>
              <a:rPr lang="en-US" sz="2400" dirty="0" smtClean="0"/>
              <a:t>		            (as thought useful)</a:t>
            </a:r>
          </a:p>
          <a:p>
            <a:endParaRPr lang="en-US" sz="4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/>
              <a:t/>
            </a:r>
            <a:br>
              <a:rPr lang="en-US" sz="6600" dirty="0"/>
            </a:br>
            <a:r>
              <a:rPr lang="en-US" sz="6600" dirty="0" smtClean="0"/>
              <a:t>Writing</a:t>
            </a:r>
            <a:br>
              <a:rPr lang="en-US" sz="6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Something to say?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32327" y="274639"/>
            <a:ext cx="8229600" cy="1142999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					</a:t>
            </a:r>
          </a:p>
          <a:p>
            <a:pPr>
              <a:buNone/>
            </a:pPr>
            <a:r>
              <a:rPr lang="en-US" dirty="0" smtClean="0"/>
              <a:t>   				 </a:t>
            </a:r>
          </a:p>
          <a:p>
            <a:pPr>
              <a:buNone/>
            </a:pPr>
            <a:r>
              <a:rPr lang="en-US" dirty="0" smtClean="0"/>
              <a:t>		                  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/>
              <a:t/>
            </a:r>
            <a:br>
              <a:rPr lang="en-US" sz="6600" dirty="0"/>
            </a:br>
            <a:r>
              <a:rPr lang="en-US" sz="6600" dirty="0" smtClean="0"/>
              <a:t>Writing</a:t>
            </a:r>
            <a:br>
              <a:rPr lang="en-US" sz="6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Something to say?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32327" y="1626403"/>
            <a:ext cx="8229600" cy="395048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				 </a:t>
            </a:r>
          </a:p>
          <a:p>
            <a:pPr>
              <a:buNone/>
            </a:pPr>
            <a:r>
              <a:rPr lang="en-US" dirty="0" smtClean="0"/>
              <a:t>			E. J. G. Pitman </a:t>
            </a:r>
          </a:p>
          <a:p>
            <a:pPr>
              <a:buNone/>
            </a:pPr>
            <a:r>
              <a:rPr lang="en-US" dirty="0" smtClean="0"/>
              <a:t>	   		21 papers and a monograph</a:t>
            </a:r>
          </a:p>
          <a:p>
            <a:pPr>
              <a:buNone/>
            </a:pPr>
            <a:r>
              <a:rPr lang="en-US" dirty="0" smtClean="0"/>
              <a:t>		  		Exponential families and sufficiency</a:t>
            </a:r>
          </a:p>
          <a:p>
            <a:pPr>
              <a:buNone/>
            </a:pPr>
            <a:r>
              <a:rPr lang="en-US" dirty="0" smtClean="0"/>
              <a:t>		  		Pitman efficiency</a:t>
            </a:r>
          </a:p>
          <a:p>
            <a:pPr>
              <a:buNone/>
            </a:pPr>
            <a:r>
              <a:rPr lang="en-US" dirty="0" smtClean="0"/>
              <a:t>	   		Pitman closeness</a:t>
            </a:r>
          </a:p>
          <a:p>
            <a:pPr>
              <a:buNone/>
            </a:pPr>
            <a:r>
              <a:rPr lang="en-US" dirty="0" smtClean="0"/>
              <a:t>		  		Pitman estimator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>Writing</a:t>
            </a:r>
            <a:br>
              <a:rPr lang="en-US" sz="6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Something to say?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05892" y="944563"/>
            <a:ext cx="8229600" cy="5181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l</a:t>
            </a:r>
            <a:r>
              <a:rPr lang="en-US" dirty="0" smtClean="0"/>
              <a:t>. J. Good</a:t>
            </a:r>
          </a:p>
          <a:p>
            <a:pPr>
              <a:buNone/>
            </a:pPr>
            <a:r>
              <a:rPr lang="en-US" dirty="0" smtClean="0"/>
              <a:t> 	“Shorter publications list” runs to 2,378 items</a:t>
            </a:r>
          </a:p>
          <a:p>
            <a:pPr>
              <a:buNone/>
            </a:pPr>
            <a:r>
              <a:rPr lang="en-US" dirty="0" smtClean="0"/>
              <a:t>		Cryptography</a:t>
            </a:r>
          </a:p>
          <a:p>
            <a:pPr>
              <a:buNone/>
            </a:pPr>
            <a:r>
              <a:rPr lang="en-US" dirty="0" smtClean="0"/>
              <a:t>	“Estimation of Probabilities” book</a:t>
            </a:r>
          </a:p>
          <a:p>
            <a:pPr>
              <a:buNone/>
            </a:pPr>
            <a:r>
              <a:rPr lang="en-US" dirty="0" smtClean="0"/>
              <a:t>		Contingency tables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80142" y="479425"/>
            <a:ext cx="8229600" cy="56467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							 Writing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			  </a:t>
            </a:r>
            <a:r>
              <a:rPr lang="en-US" sz="3600" dirty="0"/>
              <a:t>W</a:t>
            </a:r>
            <a:r>
              <a:rPr lang="en-US" sz="3600" dirty="0" smtClean="0"/>
              <a:t>ant people to read it? </a:t>
            </a:r>
          </a:p>
          <a:p>
            <a:pPr>
              <a:buNone/>
            </a:pPr>
            <a:r>
              <a:rPr lang="en-US" sz="3600" dirty="0" smtClean="0"/>
              <a:t>					  </a:t>
            </a:r>
          </a:p>
          <a:p>
            <a:pPr>
              <a:buNone/>
            </a:pPr>
            <a:r>
              <a:rPr lang="en-US" sz="3600" dirty="0" smtClean="0"/>
              <a:t>			</a:t>
            </a:r>
          </a:p>
          <a:p>
            <a:pPr>
              <a:buNone/>
            </a:pPr>
            <a:r>
              <a:rPr lang="en-US" sz="3600" dirty="0" smtClean="0"/>
              <a:t>		  										</a:t>
            </a: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6377" y="356260"/>
            <a:ext cx="8307623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5400" dirty="0" smtClean="0"/>
              <a:t>				  Writing</a:t>
            </a:r>
          </a:p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dirty="0" smtClean="0"/>
              <a:t>		   </a:t>
            </a:r>
            <a:r>
              <a:rPr lang="en-US" sz="3600" dirty="0" smtClean="0"/>
              <a:t>Want people to read it?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          Start with the title!</a:t>
            </a:r>
            <a:endParaRPr lang="en-US" sz="44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3600" dirty="0" smtClean="0"/>
              <a:t>	Brad </a:t>
            </a:r>
            <a:r>
              <a:rPr lang="en-US" sz="3600" dirty="0" err="1" smtClean="0"/>
              <a:t>Efron</a:t>
            </a:r>
            <a:endParaRPr lang="en-US" sz="3600" dirty="0" smtClean="0"/>
          </a:p>
          <a:p>
            <a:pPr>
              <a:buNone/>
            </a:pPr>
            <a:r>
              <a:rPr lang="en-US" sz="2400" dirty="0" smtClean="0"/>
              <a:t> 	 	- "</a:t>
            </a:r>
            <a:r>
              <a:rPr lang="en-US" sz="2400" dirty="0"/>
              <a:t>Better Bootstrap Confidence </a:t>
            </a:r>
            <a:r>
              <a:rPr lang="en-US" sz="2400" dirty="0" smtClean="0"/>
              <a:t>Intervals”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6377" y="356260"/>
            <a:ext cx="830762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5400" dirty="0" smtClean="0"/>
              <a:t>				  Writing</a:t>
            </a:r>
          </a:p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dirty="0" smtClean="0"/>
              <a:t>		          </a:t>
            </a:r>
            <a:r>
              <a:rPr lang="en-US" sz="3600" dirty="0" smtClean="0"/>
              <a:t>Start with the title!</a:t>
            </a:r>
            <a:endParaRPr lang="en-US" sz="44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3600" dirty="0" smtClean="0"/>
              <a:t>	Brad </a:t>
            </a:r>
            <a:r>
              <a:rPr lang="en-US" sz="3600" dirty="0" err="1" smtClean="0"/>
              <a:t>Efron</a:t>
            </a:r>
            <a:endParaRPr lang="en-US" sz="3600" dirty="0" smtClean="0"/>
          </a:p>
          <a:p>
            <a:pPr>
              <a:buNone/>
            </a:pPr>
            <a:r>
              <a:rPr lang="en-US" sz="2400" dirty="0" smtClean="0"/>
              <a:t> 	 	 - "</a:t>
            </a:r>
            <a:r>
              <a:rPr lang="en-US" sz="2400" dirty="0"/>
              <a:t>Better Bootstrap Confidence </a:t>
            </a:r>
            <a:r>
              <a:rPr lang="en-US" sz="2400" dirty="0" smtClean="0"/>
              <a:t>Intervals”</a:t>
            </a:r>
          </a:p>
          <a:p>
            <a:pPr>
              <a:buNone/>
            </a:pPr>
            <a:r>
              <a:rPr lang="en-US" sz="3600" dirty="0" smtClean="0"/>
              <a:t>	Ed </a:t>
            </a:r>
            <a:r>
              <a:rPr lang="en-US" sz="3600" dirty="0" err="1" smtClean="0"/>
              <a:t>Leamer</a:t>
            </a:r>
            <a:endParaRPr lang="en-US" sz="3600" dirty="0" smtClean="0"/>
          </a:p>
          <a:p>
            <a:pPr>
              <a:buNone/>
            </a:pPr>
            <a:r>
              <a:rPr lang="en-US" sz="2400" dirty="0" smtClean="0"/>
              <a:t>  	  	- “Let’s Take the Con </a:t>
            </a:r>
            <a:r>
              <a:rPr lang="en-US" sz="2400" dirty="0"/>
              <a:t>O</a:t>
            </a:r>
            <a:r>
              <a:rPr lang="en-US" sz="2400" dirty="0" smtClean="0"/>
              <a:t>ut of Econometrics”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43118</TotalTime>
  <Words>1508</Words>
  <Application>Microsoft Macintosh PowerPoint</Application>
  <PresentationFormat>On-screen Show (4:3)</PresentationFormat>
  <Paragraphs>287</Paragraphs>
  <Slides>30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How to Write a (Journal)  Paper</vt:lpstr>
      <vt:lpstr>Slide 2</vt:lpstr>
      <vt:lpstr>Slide 3</vt:lpstr>
      <vt:lpstr>  Writing     Something to say? </vt:lpstr>
      <vt:lpstr>  Writing  Something to say? </vt:lpstr>
      <vt:lpstr>  Writing  Something to say? 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>SenData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 (Journal)  Paper</dc:title>
  <dc:creator>Office 2004 Test Drive User</dc:creator>
  <cp:lastModifiedBy>Office 2004 Test Drive User</cp:lastModifiedBy>
  <cp:revision>14</cp:revision>
  <dcterms:created xsi:type="dcterms:W3CDTF">2012-12-10T17:39:27Z</dcterms:created>
  <dcterms:modified xsi:type="dcterms:W3CDTF">2012-12-12T16:01:04Z</dcterms:modified>
</cp:coreProperties>
</file>